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88" r:id="rId2"/>
    <p:sldId id="261" r:id="rId3"/>
    <p:sldId id="265" r:id="rId4"/>
    <p:sldId id="259" r:id="rId5"/>
    <p:sldId id="286" r:id="rId6"/>
    <p:sldId id="268" r:id="rId7"/>
    <p:sldId id="285" r:id="rId8"/>
    <p:sldId id="262" r:id="rId9"/>
    <p:sldId id="287" r:id="rId10"/>
    <p:sldId id="266" r:id="rId11"/>
    <p:sldId id="264" r:id="rId12"/>
    <p:sldId id="26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B4"/>
    <a:srgbClr val="007076"/>
    <a:srgbClr val="3A8F94"/>
    <a:srgbClr val="E6E6E6"/>
    <a:srgbClr val="00E3EE"/>
    <a:srgbClr val="07AD76"/>
    <a:srgbClr val="09AB81"/>
    <a:srgbClr val="3CCAEC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60" d="100"/>
          <a:sy n="60" d="100"/>
        </p:scale>
        <p:origin x="13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D7516-8F36-451F-9167-BE95EC44C669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F30B8-00AC-4A1D-BB04-247D699AF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09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处细节做好助管工作 “打工王子”分享勤助经验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12</a:t>
            </a:r>
            <a:r>
              <a:rPr lang="zh-CN" altLang="en-US" dirty="0"/>
              <a:t>日，名为“助管基本素养”的讲座为本次培训拉开序幕。学生处副处长沈燕明阐述了助管工作的意义，挖掘了助管工作的</a:t>
            </a:r>
            <a:r>
              <a:rPr lang="en-US" altLang="zh-CN" dirty="0"/>
              <a:t>11</a:t>
            </a:r>
            <a:r>
              <a:rPr lang="zh-CN" altLang="en-US" dirty="0"/>
              <a:t>个细节，用浅显易懂的语言让在场学生对助管工作有了更加充分的了解。曾在</a:t>
            </a:r>
            <a:r>
              <a:rPr lang="en-US" altLang="zh-CN" dirty="0"/>
              <a:t>7</a:t>
            </a:r>
            <a:r>
              <a:rPr lang="zh-CN" altLang="en-US" dirty="0"/>
              <a:t>年间做过</a:t>
            </a:r>
            <a:r>
              <a:rPr lang="en-US" altLang="zh-CN" dirty="0"/>
              <a:t>13</a:t>
            </a:r>
            <a:r>
              <a:rPr lang="zh-CN" altLang="en-US" dirty="0"/>
              <a:t>种勤助工作的“打工王子”、今日的勤工办主任陈恩桃，就学生们最困惑的“如何找到最适合自己的助管工作”等问题分享了自己的经验，并对学生如何申请岗位提出了贴心建议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F30B8-00AC-4A1D-BB04-247D699AF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处细节做好助管工作 “打工王子”分享勤助经验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12</a:t>
            </a:r>
            <a:r>
              <a:rPr lang="zh-CN" altLang="en-US" dirty="0"/>
              <a:t>日，名为“助管基本素养”的讲座为本次培训拉开序幕。学生处副处长沈燕明阐述了助管工作的意义，挖掘了助管工作的</a:t>
            </a:r>
            <a:r>
              <a:rPr lang="en-US" altLang="zh-CN" dirty="0"/>
              <a:t>11</a:t>
            </a:r>
            <a:r>
              <a:rPr lang="zh-CN" altLang="en-US" dirty="0"/>
              <a:t>个细节，用浅显易懂的语言让在场学生对助管工作有了更加充分的了解。曾在</a:t>
            </a:r>
            <a:r>
              <a:rPr lang="en-US" altLang="zh-CN" dirty="0"/>
              <a:t>7</a:t>
            </a:r>
            <a:r>
              <a:rPr lang="zh-CN" altLang="en-US" dirty="0"/>
              <a:t>年间做过</a:t>
            </a:r>
            <a:r>
              <a:rPr lang="en-US" altLang="zh-CN" dirty="0"/>
              <a:t>13</a:t>
            </a:r>
            <a:r>
              <a:rPr lang="zh-CN" altLang="en-US" dirty="0"/>
              <a:t>种勤助工作的“打工王子”、今日的勤工办主任陈恩桃，就学生们最困惑的“如何找到最适合自己的助管工作”等问题分享了自己的经验，并对学生如何申请岗位提出了贴心建议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F30B8-00AC-4A1D-BB04-247D699AFA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87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04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416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394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25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468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084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7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7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62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9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758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8C689-48A4-48E7-8DC1-52CF9C1A4E1F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6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40080" y="1674674"/>
            <a:ext cx="4403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助管能力提升项目介绍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85295" y="4248477"/>
            <a:ext cx="41858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上海交通大学勤工助学办公室</a:t>
            </a:r>
          </a:p>
          <a:p>
            <a:pPr algn="r"/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77"/>
          <a:stretch/>
        </p:blipFill>
        <p:spPr>
          <a:xfrm>
            <a:off x="0" y="0"/>
            <a:ext cx="4730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3003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3"/>
          <p:cNvSpPr/>
          <p:nvPr/>
        </p:nvSpPr>
        <p:spPr>
          <a:xfrm>
            <a:off x="198814" y="112775"/>
            <a:ext cx="4481513" cy="1419225"/>
          </a:xfrm>
          <a:prstGeom prst="rect">
            <a:avLst/>
          </a:prstGeom>
          <a:solidFill>
            <a:srgbClr val="00ABB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5301170" y="1430814"/>
            <a:ext cx="783" cy="14373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4" y="1201179"/>
            <a:ext cx="7904105" cy="477003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329274" y="3063861"/>
            <a:ext cx="16551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Something here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366704" y="3007280"/>
            <a:ext cx="20442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96"/>
          <p:cNvSpPr/>
          <p:nvPr/>
        </p:nvSpPr>
        <p:spPr>
          <a:xfrm>
            <a:off x="1136522" y="5300346"/>
            <a:ext cx="6870956" cy="523220"/>
          </a:xfrm>
          <a:prstGeom prst="rect">
            <a:avLst/>
          </a:prstGeom>
          <a:solidFill>
            <a:srgbClr val="00ABB4"/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同学实际助管工作中的“三最”经历讲述</a:t>
            </a:r>
            <a:endParaRPr 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-1241686" y="4169942"/>
            <a:ext cx="2483372" cy="2850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925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26" name="文本框 25"/>
          <p:cNvSpPr txBox="1"/>
          <p:nvPr/>
        </p:nvSpPr>
        <p:spPr>
          <a:xfrm rot="10800000">
            <a:off x="7984407" y="4077095"/>
            <a:ext cx="2483372" cy="2850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925" dirty="0">
                <a:solidFill>
                  <a:srgbClr val="00ABB4"/>
                </a:solidFill>
              </a:rPr>
              <a:t>“</a:t>
            </a:r>
          </a:p>
        </p:txBody>
      </p:sp>
      <p:sp>
        <p:nvSpPr>
          <p:cNvPr id="31" name="文本框 4"/>
          <p:cNvSpPr txBox="1"/>
          <p:nvPr/>
        </p:nvSpPr>
        <p:spPr>
          <a:xfrm>
            <a:off x="284572" y="268971"/>
            <a:ext cx="439575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课堂上的 </a:t>
            </a:r>
            <a:r>
              <a:rPr lang="zh-CN" altLang="en-US" sz="45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同学们</a:t>
            </a:r>
            <a:endParaRPr lang="zh-CN" altLang="en-US" sz="45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7997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6582" y="219455"/>
            <a:ext cx="4481513" cy="1419225"/>
          </a:xfrm>
          <a:prstGeom prst="rect">
            <a:avLst/>
          </a:prstGeom>
          <a:solidFill>
            <a:srgbClr val="00ABB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文本框 4"/>
          <p:cNvSpPr txBox="1"/>
          <p:nvPr/>
        </p:nvSpPr>
        <p:spPr>
          <a:xfrm>
            <a:off x="312340" y="375651"/>
            <a:ext cx="439575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课堂上的</a:t>
            </a:r>
            <a:r>
              <a:rPr lang="zh-CN" altLang="en-US" sz="4500" b="1" dirty="0">
                <a:solidFill>
                  <a:srgbClr val="5A9DE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5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同学们</a:t>
            </a:r>
            <a:endParaRPr lang="zh-CN" altLang="en-US" sz="45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814056" y="2166033"/>
            <a:ext cx="20442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0" y="1280979"/>
            <a:ext cx="7527851" cy="4777367"/>
          </a:xfrm>
          <a:prstGeom prst="rect">
            <a:avLst/>
          </a:prstGeom>
        </p:spPr>
      </p:pic>
      <p:sp>
        <p:nvSpPr>
          <p:cNvPr id="3" name="Rectangle 96"/>
          <p:cNvSpPr/>
          <p:nvPr/>
        </p:nvSpPr>
        <p:spPr>
          <a:xfrm>
            <a:off x="2222205" y="6188946"/>
            <a:ext cx="6507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小组成员手叠手、互相振作士气的激励环节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729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6" b="38073"/>
          <a:stretch/>
        </p:blipFill>
        <p:spPr>
          <a:xfrm>
            <a:off x="0" y="2079993"/>
            <a:ext cx="9144000" cy="254317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079993"/>
            <a:ext cx="9144000" cy="2543175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文本框 3"/>
          <p:cNvSpPr txBox="1"/>
          <p:nvPr/>
        </p:nvSpPr>
        <p:spPr>
          <a:xfrm>
            <a:off x="628389" y="2809124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042177" y="1606633"/>
            <a:ext cx="2026517" cy="3404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525" dirty="0">
                <a:solidFill>
                  <a:srgbClr val="00ABB4"/>
                </a:solidFill>
              </a:rPr>
              <a:t>&gt;</a:t>
            </a:r>
            <a:endParaRPr lang="zh-CN" altLang="en-US" sz="21525" dirty="0">
              <a:solidFill>
                <a:srgbClr val="00ABB4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13941" y="1606633"/>
            <a:ext cx="2026517" cy="3404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525" dirty="0">
                <a:solidFill>
                  <a:srgbClr val="00ABB4"/>
                </a:solidFill>
              </a:rPr>
              <a:t>&gt;</a:t>
            </a:r>
            <a:endParaRPr lang="zh-CN" altLang="en-US" sz="21525" dirty="0">
              <a:solidFill>
                <a:srgbClr val="00ABB4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28388" y="3795994"/>
            <a:ext cx="5485553" cy="0"/>
          </a:xfrm>
          <a:prstGeom prst="line">
            <a:avLst/>
          </a:prstGeom>
          <a:ln>
            <a:solidFill>
              <a:srgbClr val="00A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791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 b="8125"/>
          <a:stretch/>
        </p:blipFill>
        <p:spPr>
          <a:xfrm>
            <a:off x="0" y="847725"/>
            <a:ext cx="9144000" cy="51530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847725"/>
            <a:ext cx="9144000" cy="5153025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189363" y="1765965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一、活动简介</a:t>
            </a:r>
          </a:p>
        </p:txBody>
      </p:sp>
      <p:sp>
        <p:nvSpPr>
          <p:cNvPr id="5" name="Rectangle 96"/>
          <p:cNvSpPr/>
          <p:nvPr/>
        </p:nvSpPr>
        <p:spPr>
          <a:xfrm>
            <a:off x="749594" y="3197126"/>
            <a:ext cx="76448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为了进一步提升办公室助管的工作能力，更好地满足校内助管岗位职责要求，提升工作效率，举办“办公室助管能力提升计划”，通过主题讲座、经验分享、心理测试，让同学在助管工作中体现价值，收获能力，实现蜕变成长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210088" y="1572289"/>
            <a:ext cx="2724150" cy="0"/>
          </a:xfrm>
          <a:prstGeom prst="line">
            <a:avLst/>
          </a:prstGeom>
          <a:ln>
            <a:solidFill>
              <a:srgbClr val="00A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209761" y="5505450"/>
            <a:ext cx="2724150" cy="0"/>
          </a:xfrm>
          <a:prstGeom prst="line">
            <a:avLst/>
          </a:prstGeom>
          <a:ln>
            <a:solidFill>
              <a:srgbClr val="00A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71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92809" y="1428040"/>
            <a:ext cx="2444261" cy="2444261"/>
            <a:chOff x="2639158" y="738554"/>
            <a:chExt cx="3259015" cy="3259015"/>
          </a:xfrm>
        </p:grpSpPr>
        <p:sp>
          <p:nvSpPr>
            <p:cNvPr id="2" name="椭圆 1"/>
            <p:cNvSpPr/>
            <p:nvPr/>
          </p:nvSpPr>
          <p:spPr>
            <a:xfrm>
              <a:off x="2835519" y="934915"/>
              <a:ext cx="2866292" cy="2866292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椭圆 4"/>
            <p:cNvSpPr/>
            <p:nvPr/>
          </p:nvSpPr>
          <p:spPr>
            <a:xfrm>
              <a:off x="2639158" y="738554"/>
              <a:ext cx="3259015" cy="3259015"/>
            </a:xfrm>
            <a:prstGeom prst="ellipse">
              <a:avLst/>
            </a:prstGeom>
            <a:noFill/>
            <a:ln>
              <a:solidFill>
                <a:srgbClr val="00ABB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414993" y="2492250"/>
            <a:ext cx="3350497" cy="3350497"/>
            <a:chOff x="2639158" y="738554"/>
            <a:chExt cx="3259015" cy="3259015"/>
          </a:xfrm>
        </p:grpSpPr>
        <p:sp>
          <p:nvSpPr>
            <p:cNvPr id="8" name="椭圆 7"/>
            <p:cNvSpPr/>
            <p:nvPr/>
          </p:nvSpPr>
          <p:spPr>
            <a:xfrm>
              <a:off x="2835519" y="934915"/>
              <a:ext cx="2866292" cy="2866292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椭圆 8"/>
            <p:cNvSpPr/>
            <p:nvPr/>
          </p:nvSpPr>
          <p:spPr>
            <a:xfrm>
              <a:off x="2639158" y="738554"/>
              <a:ext cx="3259015" cy="3259015"/>
            </a:xfrm>
            <a:prstGeom prst="ellipse">
              <a:avLst/>
            </a:prstGeom>
            <a:noFill/>
            <a:ln>
              <a:solidFill>
                <a:srgbClr val="00ABB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162886" y="606671"/>
            <a:ext cx="1885949" cy="1885949"/>
            <a:chOff x="2639158" y="738554"/>
            <a:chExt cx="3259015" cy="3259015"/>
          </a:xfrm>
        </p:grpSpPr>
        <p:sp>
          <p:nvSpPr>
            <p:cNvPr id="11" name="椭圆 10"/>
            <p:cNvSpPr/>
            <p:nvPr/>
          </p:nvSpPr>
          <p:spPr>
            <a:xfrm>
              <a:off x="2835519" y="934915"/>
              <a:ext cx="2866292" cy="2866292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2" name="椭圆 11"/>
            <p:cNvSpPr/>
            <p:nvPr/>
          </p:nvSpPr>
          <p:spPr>
            <a:xfrm>
              <a:off x="2639158" y="738554"/>
              <a:ext cx="3259015" cy="3259015"/>
            </a:xfrm>
            <a:prstGeom prst="ellipse">
              <a:avLst/>
            </a:prstGeom>
            <a:noFill/>
            <a:ln>
              <a:solidFill>
                <a:srgbClr val="00ABB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29573" y="2146791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效率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49798" y="1915959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提高工作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49798" y="3081663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满足职责要求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157222" y="3732968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素养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277447" y="3502137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自身职业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277447" y="4667840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的提升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420505" y="1201772"/>
            <a:ext cx="1454244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发现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540731" y="106657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如何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540731" y="1945643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最适合的岗位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419731" y="477948"/>
            <a:ext cx="1784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b="1" dirty="0">
                <a:solidFill>
                  <a:schemeClr val="accent2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1.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925764" y="576743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二、活动目标</a:t>
            </a:r>
            <a:endParaRPr lang="zh-CN" altLang="en-US" sz="4800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6759472" y="5385523"/>
            <a:ext cx="20442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6"/>
          <p:cNvSpPr txBox="1"/>
          <p:nvPr/>
        </p:nvSpPr>
        <p:spPr>
          <a:xfrm>
            <a:off x="-606073" y="476219"/>
            <a:ext cx="1784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b="1" dirty="0">
                <a:solidFill>
                  <a:schemeClr val="accent2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2.</a:t>
            </a:r>
          </a:p>
        </p:txBody>
      </p:sp>
      <p:sp>
        <p:nvSpPr>
          <p:cNvPr id="32" name="文本框 26"/>
          <p:cNvSpPr txBox="1"/>
          <p:nvPr/>
        </p:nvSpPr>
        <p:spPr>
          <a:xfrm>
            <a:off x="561895" y="4407041"/>
            <a:ext cx="1784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b="1" dirty="0">
                <a:solidFill>
                  <a:schemeClr val="accent2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659873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22996" y="772022"/>
            <a:ext cx="9407383" cy="5364460"/>
          </a:xfrm>
          <a:custGeom>
            <a:avLst/>
            <a:gdLst>
              <a:gd name="connsiteX0" fmla="*/ 0 w 12192000"/>
              <a:gd name="connsiteY0" fmla="*/ 0 h 3413124"/>
              <a:gd name="connsiteX1" fmla="*/ 12192000 w 12192000"/>
              <a:gd name="connsiteY1" fmla="*/ 0 h 3413124"/>
              <a:gd name="connsiteX2" fmla="*/ 12192000 w 12192000"/>
              <a:gd name="connsiteY2" fmla="*/ 3413124 h 3413124"/>
              <a:gd name="connsiteX3" fmla="*/ 0 w 12192000"/>
              <a:gd name="connsiteY3" fmla="*/ 3413124 h 3413124"/>
              <a:gd name="connsiteX4" fmla="*/ 0 w 12192000"/>
              <a:gd name="connsiteY4" fmla="*/ 0 h 3413124"/>
              <a:gd name="connsiteX0" fmla="*/ 0 w 12192000"/>
              <a:gd name="connsiteY0" fmla="*/ 3175 h 3416299"/>
              <a:gd name="connsiteX1" fmla="*/ 2755900 w 12192000"/>
              <a:gd name="connsiteY1" fmla="*/ 0 h 3416299"/>
              <a:gd name="connsiteX2" fmla="*/ 12192000 w 12192000"/>
              <a:gd name="connsiteY2" fmla="*/ 3175 h 3416299"/>
              <a:gd name="connsiteX3" fmla="*/ 12192000 w 12192000"/>
              <a:gd name="connsiteY3" fmla="*/ 3416299 h 3416299"/>
              <a:gd name="connsiteX4" fmla="*/ 0 w 12192000"/>
              <a:gd name="connsiteY4" fmla="*/ 3416299 h 3416299"/>
              <a:gd name="connsiteX5" fmla="*/ 0 w 12192000"/>
              <a:gd name="connsiteY5" fmla="*/ 3175 h 3416299"/>
              <a:gd name="connsiteX0" fmla="*/ 0 w 12192000"/>
              <a:gd name="connsiteY0" fmla="*/ 15874 h 3428998"/>
              <a:gd name="connsiteX1" fmla="*/ 2755900 w 12192000"/>
              <a:gd name="connsiteY1" fmla="*/ 12699 h 3428998"/>
              <a:gd name="connsiteX2" fmla="*/ 6134100 w 12192000"/>
              <a:gd name="connsiteY2" fmla="*/ 0 h 3428998"/>
              <a:gd name="connsiteX3" fmla="*/ 12192000 w 12192000"/>
              <a:gd name="connsiteY3" fmla="*/ 15874 h 3428998"/>
              <a:gd name="connsiteX4" fmla="*/ 12192000 w 12192000"/>
              <a:gd name="connsiteY4" fmla="*/ 3428998 h 3428998"/>
              <a:gd name="connsiteX5" fmla="*/ 0 w 12192000"/>
              <a:gd name="connsiteY5" fmla="*/ 3428998 h 3428998"/>
              <a:gd name="connsiteX6" fmla="*/ 0 w 12192000"/>
              <a:gd name="connsiteY6" fmla="*/ 15874 h 3428998"/>
              <a:gd name="connsiteX0" fmla="*/ 0 w 12192000"/>
              <a:gd name="connsiteY0" fmla="*/ 28574 h 3441698"/>
              <a:gd name="connsiteX1" fmla="*/ 2755900 w 12192000"/>
              <a:gd name="connsiteY1" fmla="*/ 25399 h 3441698"/>
              <a:gd name="connsiteX2" fmla="*/ 6134100 w 12192000"/>
              <a:gd name="connsiteY2" fmla="*/ 12700 h 3441698"/>
              <a:gd name="connsiteX3" fmla="*/ 8623300 w 12192000"/>
              <a:gd name="connsiteY3" fmla="*/ 0 h 3441698"/>
              <a:gd name="connsiteX4" fmla="*/ 12192000 w 12192000"/>
              <a:gd name="connsiteY4" fmla="*/ 28574 h 3441698"/>
              <a:gd name="connsiteX5" fmla="*/ 12192000 w 12192000"/>
              <a:gd name="connsiteY5" fmla="*/ 3441698 h 3441698"/>
              <a:gd name="connsiteX6" fmla="*/ 0 w 12192000"/>
              <a:gd name="connsiteY6" fmla="*/ 3441698 h 3441698"/>
              <a:gd name="connsiteX7" fmla="*/ 0 w 12192000"/>
              <a:gd name="connsiteY7" fmla="*/ 28574 h 3441698"/>
              <a:gd name="connsiteX0" fmla="*/ 0 w 12192000"/>
              <a:gd name="connsiteY0" fmla="*/ 676274 h 4089398"/>
              <a:gd name="connsiteX1" fmla="*/ 2755900 w 12192000"/>
              <a:gd name="connsiteY1" fmla="*/ 673099 h 4089398"/>
              <a:gd name="connsiteX2" fmla="*/ 6921500 w 12192000"/>
              <a:gd name="connsiteY2" fmla="*/ 0 h 4089398"/>
              <a:gd name="connsiteX3" fmla="*/ 8623300 w 12192000"/>
              <a:gd name="connsiteY3" fmla="*/ 647700 h 4089398"/>
              <a:gd name="connsiteX4" fmla="*/ 12192000 w 12192000"/>
              <a:gd name="connsiteY4" fmla="*/ 676274 h 4089398"/>
              <a:gd name="connsiteX5" fmla="*/ 12192000 w 12192000"/>
              <a:gd name="connsiteY5" fmla="*/ 4089398 h 4089398"/>
              <a:gd name="connsiteX6" fmla="*/ 0 w 12192000"/>
              <a:gd name="connsiteY6" fmla="*/ 4089398 h 4089398"/>
              <a:gd name="connsiteX7" fmla="*/ 0 w 12192000"/>
              <a:gd name="connsiteY7" fmla="*/ 676274 h 4089398"/>
              <a:gd name="connsiteX0" fmla="*/ 0 w 12192000"/>
              <a:gd name="connsiteY0" fmla="*/ 1908174 h 5321298"/>
              <a:gd name="connsiteX1" fmla="*/ 2755900 w 12192000"/>
              <a:gd name="connsiteY1" fmla="*/ 1904999 h 5321298"/>
              <a:gd name="connsiteX2" fmla="*/ 6921500 w 12192000"/>
              <a:gd name="connsiteY2" fmla="*/ 1231900 h 5321298"/>
              <a:gd name="connsiteX3" fmla="*/ 8305800 w 12192000"/>
              <a:gd name="connsiteY3" fmla="*/ 0 h 5321298"/>
              <a:gd name="connsiteX4" fmla="*/ 12192000 w 12192000"/>
              <a:gd name="connsiteY4" fmla="*/ 1908174 h 5321298"/>
              <a:gd name="connsiteX5" fmla="*/ 12192000 w 12192000"/>
              <a:gd name="connsiteY5" fmla="*/ 5321298 h 5321298"/>
              <a:gd name="connsiteX6" fmla="*/ 0 w 12192000"/>
              <a:gd name="connsiteY6" fmla="*/ 5321298 h 5321298"/>
              <a:gd name="connsiteX7" fmla="*/ 0 w 12192000"/>
              <a:gd name="connsiteY7" fmla="*/ 1908174 h 5321298"/>
              <a:gd name="connsiteX0" fmla="*/ 0 w 12192000"/>
              <a:gd name="connsiteY0" fmla="*/ 1908174 h 5321298"/>
              <a:gd name="connsiteX1" fmla="*/ 2755900 w 12192000"/>
              <a:gd name="connsiteY1" fmla="*/ 1904999 h 5321298"/>
              <a:gd name="connsiteX2" fmla="*/ 6921500 w 12192000"/>
              <a:gd name="connsiteY2" fmla="*/ 1231900 h 5321298"/>
              <a:gd name="connsiteX3" fmla="*/ 8305800 w 12192000"/>
              <a:gd name="connsiteY3" fmla="*/ 0 h 5321298"/>
              <a:gd name="connsiteX4" fmla="*/ 9931400 w 12192000"/>
              <a:gd name="connsiteY4" fmla="*/ 787400 h 5321298"/>
              <a:gd name="connsiteX5" fmla="*/ 12192000 w 12192000"/>
              <a:gd name="connsiteY5" fmla="*/ 1908174 h 5321298"/>
              <a:gd name="connsiteX6" fmla="*/ 12192000 w 12192000"/>
              <a:gd name="connsiteY6" fmla="*/ 5321298 h 5321298"/>
              <a:gd name="connsiteX7" fmla="*/ 0 w 12192000"/>
              <a:gd name="connsiteY7" fmla="*/ 5321298 h 5321298"/>
              <a:gd name="connsiteX8" fmla="*/ 0 w 12192000"/>
              <a:gd name="connsiteY8" fmla="*/ 1908174 h 5321298"/>
              <a:gd name="connsiteX0" fmla="*/ 0 w 12192000"/>
              <a:gd name="connsiteY0" fmla="*/ 3495674 h 6908798"/>
              <a:gd name="connsiteX1" fmla="*/ 2755900 w 12192000"/>
              <a:gd name="connsiteY1" fmla="*/ 3492499 h 6908798"/>
              <a:gd name="connsiteX2" fmla="*/ 6921500 w 12192000"/>
              <a:gd name="connsiteY2" fmla="*/ 2819400 h 6908798"/>
              <a:gd name="connsiteX3" fmla="*/ 8305800 w 12192000"/>
              <a:gd name="connsiteY3" fmla="*/ 1587500 h 6908798"/>
              <a:gd name="connsiteX4" fmla="*/ 9067800 w 12192000"/>
              <a:gd name="connsiteY4" fmla="*/ 0 h 6908798"/>
              <a:gd name="connsiteX5" fmla="*/ 12192000 w 12192000"/>
              <a:gd name="connsiteY5" fmla="*/ 3495674 h 6908798"/>
              <a:gd name="connsiteX6" fmla="*/ 12192000 w 12192000"/>
              <a:gd name="connsiteY6" fmla="*/ 6908798 h 6908798"/>
              <a:gd name="connsiteX7" fmla="*/ 0 w 12192000"/>
              <a:gd name="connsiteY7" fmla="*/ 6908798 h 6908798"/>
              <a:gd name="connsiteX8" fmla="*/ 0 w 12192000"/>
              <a:gd name="connsiteY8" fmla="*/ 3495674 h 6908798"/>
              <a:gd name="connsiteX0" fmla="*/ 0 w 12192000"/>
              <a:gd name="connsiteY0" fmla="*/ 3495674 h 6908798"/>
              <a:gd name="connsiteX1" fmla="*/ 2755900 w 12192000"/>
              <a:gd name="connsiteY1" fmla="*/ 3492499 h 6908798"/>
              <a:gd name="connsiteX2" fmla="*/ 6921500 w 12192000"/>
              <a:gd name="connsiteY2" fmla="*/ 2819400 h 6908798"/>
              <a:gd name="connsiteX3" fmla="*/ 8305800 w 12192000"/>
              <a:gd name="connsiteY3" fmla="*/ 1587500 h 6908798"/>
              <a:gd name="connsiteX4" fmla="*/ 9067800 w 12192000"/>
              <a:gd name="connsiteY4" fmla="*/ 0 h 6908798"/>
              <a:gd name="connsiteX5" fmla="*/ 10553700 w 12192000"/>
              <a:gd name="connsiteY5" fmla="*/ 1638300 h 6908798"/>
              <a:gd name="connsiteX6" fmla="*/ 12192000 w 12192000"/>
              <a:gd name="connsiteY6" fmla="*/ 3495674 h 6908798"/>
              <a:gd name="connsiteX7" fmla="*/ 12192000 w 12192000"/>
              <a:gd name="connsiteY7" fmla="*/ 6908798 h 6908798"/>
              <a:gd name="connsiteX8" fmla="*/ 0 w 12192000"/>
              <a:gd name="connsiteY8" fmla="*/ 6908798 h 6908798"/>
              <a:gd name="connsiteX9" fmla="*/ 0 w 12192000"/>
              <a:gd name="connsiteY9" fmla="*/ 3495674 h 6908798"/>
              <a:gd name="connsiteX0" fmla="*/ 0 w 12204700"/>
              <a:gd name="connsiteY0" fmla="*/ 3508374 h 6921498"/>
              <a:gd name="connsiteX1" fmla="*/ 2755900 w 12204700"/>
              <a:gd name="connsiteY1" fmla="*/ 3505199 h 6921498"/>
              <a:gd name="connsiteX2" fmla="*/ 6921500 w 12204700"/>
              <a:gd name="connsiteY2" fmla="*/ 2832100 h 6921498"/>
              <a:gd name="connsiteX3" fmla="*/ 8305800 w 12204700"/>
              <a:gd name="connsiteY3" fmla="*/ 1600200 h 6921498"/>
              <a:gd name="connsiteX4" fmla="*/ 9067800 w 12204700"/>
              <a:gd name="connsiteY4" fmla="*/ 12700 h 6921498"/>
              <a:gd name="connsiteX5" fmla="*/ 12204700 w 12204700"/>
              <a:gd name="connsiteY5" fmla="*/ 0 h 6921498"/>
              <a:gd name="connsiteX6" fmla="*/ 12192000 w 12204700"/>
              <a:gd name="connsiteY6" fmla="*/ 3508374 h 6921498"/>
              <a:gd name="connsiteX7" fmla="*/ 12192000 w 12204700"/>
              <a:gd name="connsiteY7" fmla="*/ 6921498 h 6921498"/>
              <a:gd name="connsiteX8" fmla="*/ 0 w 12204700"/>
              <a:gd name="connsiteY8" fmla="*/ 6921498 h 6921498"/>
              <a:gd name="connsiteX9" fmla="*/ 0 w 12204700"/>
              <a:gd name="connsiteY9" fmla="*/ 3508374 h 6921498"/>
              <a:gd name="connsiteX0" fmla="*/ 0 w 12204700"/>
              <a:gd name="connsiteY0" fmla="*/ 3508374 h 6921498"/>
              <a:gd name="connsiteX1" fmla="*/ 2755900 w 12204700"/>
              <a:gd name="connsiteY1" fmla="*/ 3505199 h 6921498"/>
              <a:gd name="connsiteX2" fmla="*/ 6921500 w 12204700"/>
              <a:gd name="connsiteY2" fmla="*/ 2832100 h 6921498"/>
              <a:gd name="connsiteX3" fmla="*/ 8305800 w 12204700"/>
              <a:gd name="connsiteY3" fmla="*/ 1600200 h 6921498"/>
              <a:gd name="connsiteX4" fmla="*/ 8648700 w 12204700"/>
              <a:gd name="connsiteY4" fmla="*/ 60325 h 6921498"/>
              <a:gd name="connsiteX5" fmla="*/ 12204700 w 12204700"/>
              <a:gd name="connsiteY5" fmla="*/ 0 h 6921498"/>
              <a:gd name="connsiteX6" fmla="*/ 12192000 w 12204700"/>
              <a:gd name="connsiteY6" fmla="*/ 3508374 h 6921498"/>
              <a:gd name="connsiteX7" fmla="*/ 12192000 w 12204700"/>
              <a:gd name="connsiteY7" fmla="*/ 6921498 h 6921498"/>
              <a:gd name="connsiteX8" fmla="*/ 0 w 12204700"/>
              <a:gd name="connsiteY8" fmla="*/ 6921498 h 6921498"/>
              <a:gd name="connsiteX9" fmla="*/ 0 w 12204700"/>
              <a:gd name="connsiteY9" fmla="*/ 3508374 h 6921498"/>
              <a:gd name="connsiteX0" fmla="*/ 0 w 12204700"/>
              <a:gd name="connsiteY0" fmla="*/ 3448049 h 6861173"/>
              <a:gd name="connsiteX1" fmla="*/ 2755900 w 12204700"/>
              <a:gd name="connsiteY1" fmla="*/ 3444874 h 6861173"/>
              <a:gd name="connsiteX2" fmla="*/ 6921500 w 12204700"/>
              <a:gd name="connsiteY2" fmla="*/ 2771775 h 6861173"/>
              <a:gd name="connsiteX3" fmla="*/ 8305800 w 12204700"/>
              <a:gd name="connsiteY3" fmla="*/ 1539875 h 6861173"/>
              <a:gd name="connsiteX4" fmla="*/ 8648700 w 12204700"/>
              <a:gd name="connsiteY4" fmla="*/ 0 h 6861173"/>
              <a:gd name="connsiteX5" fmla="*/ 12204700 w 12204700"/>
              <a:gd name="connsiteY5" fmla="*/ 8255 h 6861173"/>
              <a:gd name="connsiteX6" fmla="*/ 12192000 w 12204700"/>
              <a:gd name="connsiteY6" fmla="*/ 3448049 h 6861173"/>
              <a:gd name="connsiteX7" fmla="*/ 12192000 w 12204700"/>
              <a:gd name="connsiteY7" fmla="*/ 6861173 h 6861173"/>
              <a:gd name="connsiteX8" fmla="*/ 0 w 12204700"/>
              <a:gd name="connsiteY8" fmla="*/ 6861173 h 6861173"/>
              <a:gd name="connsiteX9" fmla="*/ 0 w 12204700"/>
              <a:gd name="connsiteY9" fmla="*/ 3448049 h 6861173"/>
              <a:gd name="connsiteX0" fmla="*/ 0 w 12204700"/>
              <a:gd name="connsiteY0" fmla="*/ 3440429 h 6853553"/>
              <a:gd name="connsiteX1" fmla="*/ 2755900 w 12204700"/>
              <a:gd name="connsiteY1" fmla="*/ 3437254 h 6853553"/>
              <a:gd name="connsiteX2" fmla="*/ 6921500 w 12204700"/>
              <a:gd name="connsiteY2" fmla="*/ 2764155 h 6853553"/>
              <a:gd name="connsiteX3" fmla="*/ 8305800 w 12204700"/>
              <a:gd name="connsiteY3" fmla="*/ 1532255 h 6853553"/>
              <a:gd name="connsiteX4" fmla="*/ 8641080 w 12204700"/>
              <a:gd name="connsiteY4" fmla="*/ 0 h 6853553"/>
              <a:gd name="connsiteX5" fmla="*/ 12204700 w 12204700"/>
              <a:gd name="connsiteY5" fmla="*/ 635 h 6853553"/>
              <a:gd name="connsiteX6" fmla="*/ 12192000 w 12204700"/>
              <a:gd name="connsiteY6" fmla="*/ 3440429 h 6853553"/>
              <a:gd name="connsiteX7" fmla="*/ 12192000 w 12204700"/>
              <a:gd name="connsiteY7" fmla="*/ 6853553 h 6853553"/>
              <a:gd name="connsiteX8" fmla="*/ 0 w 12204700"/>
              <a:gd name="connsiteY8" fmla="*/ 6853553 h 6853553"/>
              <a:gd name="connsiteX9" fmla="*/ 0 w 12204700"/>
              <a:gd name="connsiteY9" fmla="*/ 3440429 h 6853553"/>
              <a:gd name="connsiteX0" fmla="*/ 0 w 12204700"/>
              <a:gd name="connsiteY0" fmla="*/ 3448049 h 6861173"/>
              <a:gd name="connsiteX1" fmla="*/ 2755900 w 12204700"/>
              <a:gd name="connsiteY1" fmla="*/ 3444874 h 6861173"/>
              <a:gd name="connsiteX2" fmla="*/ 6921500 w 12204700"/>
              <a:gd name="connsiteY2" fmla="*/ 2771775 h 6861173"/>
              <a:gd name="connsiteX3" fmla="*/ 8305800 w 12204700"/>
              <a:gd name="connsiteY3" fmla="*/ 1539875 h 6861173"/>
              <a:gd name="connsiteX4" fmla="*/ 8648700 w 12204700"/>
              <a:gd name="connsiteY4" fmla="*/ 0 h 6861173"/>
              <a:gd name="connsiteX5" fmla="*/ 12204700 w 12204700"/>
              <a:gd name="connsiteY5" fmla="*/ 8255 h 6861173"/>
              <a:gd name="connsiteX6" fmla="*/ 12192000 w 12204700"/>
              <a:gd name="connsiteY6" fmla="*/ 3448049 h 6861173"/>
              <a:gd name="connsiteX7" fmla="*/ 12192000 w 12204700"/>
              <a:gd name="connsiteY7" fmla="*/ 6861173 h 6861173"/>
              <a:gd name="connsiteX8" fmla="*/ 0 w 12204700"/>
              <a:gd name="connsiteY8" fmla="*/ 6861173 h 6861173"/>
              <a:gd name="connsiteX9" fmla="*/ 0 w 12204700"/>
              <a:gd name="connsiteY9" fmla="*/ 3448049 h 6861173"/>
              <a:gd name="connsiteX0" fmla="*/ 0 w 12204700"/>
              <a:gd name="connsiteY0" fmla="*/ 3455034 h 6868158"/>
              <a:gd name="connsiteX1" fmla="*/ 2755900 w 12204700"/>
              <a:gd name="connsiteY1" fmla="*/ 3451859 h 6868158"/>
              <a:gd name="connsiteX2" fmla="*/ 6921500 w 12204700"/>
              <a:gd name="connsiteY2" fmla="*/ 2778760 h 6868158"/>
              <a:gd name="connsiteX3" fmla="*/ 8305800 w 12204700"/>
              <a:gd name="connsiteY3" fmla="*/ 1546860 h 6868158"/>
              <a:gd name="connsiteX4" fmla="*/ 8648700 w 12204700"/>
              <a:gd name="connsiteY4" fmla="*/ 6985 h 6868158"/>
              <a:gd name="connsiteX5" fmla="*/ 12204700 w 12204700"/>
              <a:gd name="connsiteY5" fmla="*/ 0 h 6868158"/>
              <a:gd name="connsiteX6" fmla="*/ 12192000 w 12204700"/>
              <a:gd name="connsiteY6" fmla="*/ 3455034 h 6868158"/>
              <a:gd name="connsiteX7" fmla="*/ 12192000 w 12204700"/>
              <a:gd name="connsiteY7" fmla="*/ 6868158 h 6868158"/>
              <a:gd name="connsiteX8" fmla="*/ 0 w 12204700"/>
              <a:gd name="connsiteY8" fmla="*/ 6868158 h 6868158"/>
              <a:gd name="connsiteX9" fmla="*/ 0 w 12204700"/>
              <a:gd name="connsiteY9" fmla="*/ 3455034 h 6868158"/>
              <a:gd name="connsiteX0" fmla="*/ 0 w 12192987"/>
              <a:gd name="connsiteY0" fmla="*/ 3448049 h 6861173"/>
              <a:gd name="connsiteX1" fmla="*/ 2755900 w 12192987"/>
              <a:gd name="connsiteY1" fmla="*/ 3444874 h 6861173"/>
              <a:gd name="connsiteX2" fmla="*/ 6921500 w 12192987"/>
              <a:gd name="connsiteY2" fmla="*/ 2771775 h 6861173"/>
              <a:gd name="connsiteX3" fmla="*/ 8305800 w 12192987"/>
              <a:gd name="connsiteY3" fmla="*/ 1539875 h 6861173"/>
              <a:gd name="connsiteX4" fmla="*/ 8648700 w 12192987"/>
              <a:gd name="connsiteY4" fmla="*/ 0 h 6861173"/>
              <a:gd name="connsiteX5" fmla="*/ 12189460 w 12192987"/>
              <a:gd name="connsiteY5" fmla="*/ 635 h 6861173"/>
              <a:gd name="connsiteX6" fmla="*/ 12192000 w 12192987"/>
              <a:gd name="connsiteY6" fmla="*/ 3448049 h 6861173"/>
              <a:gd name="connsiteX7" fmla="*/ 12192000 w 12192987"/>
              <a:gd name="connsiteY7" fmla="*/ 6861173 h 6861173"/>
              <a:gd name="connsiteX8" fmla="*/ 0 w 12192987"/>
              <a:gd name="connsiteY8" fmla="*/ 6861173 h 6861173"/>
              <a:gd name="connsiteX9" fmla="*/ 0 w 12192987"/>
              <a:gd name="connsiteY9" fmla="*/ 3448049 h 6861173"/>
              <a:gd name="connsiteX0" fmla="*/ 0 w 12192987"/>
              <a:gd name="connsiteY0" fmla="*/ 3448049 h 6861173"/>
              <a:gd name="connsiteX1" fmla="*/ 2755900 w 12192987"/>
              <a:gd name="connsiteY1" fmla="*/ 3444874 h 6861173"/>
              <a:gd name="connsiteX2" fmla="*/ 6921500 w 12192987"/>
              <a:gd name="connsiteY2" fmla="*/ 2771775 h 6861173"/>
              <a:gd name="connsiteX3" fmla="*/ 8305800 w 12192987"/>
              <a:gd name="connsiteY3" fmla="*/ 1539875 h 6861173"/>
              <a:gd name="connsiteX4" fmla="*/ 8420100 w 12192987"/>
              <a:gd name="connsiteY4" fmla="*/ 0 h 6861173"/>
              <a:gd name="connsiteX5" fmla="*/ 12189460 w 12192987"/>
              <a:gd name="connsiteY5" fmla="*/ 635 h 6861173"/>
              <a:gd name="connsiteX6" fmla="*/ 12192000 w 12192987"/>
              <a:gd name="connsiteY6" fmla="*/ 3448049 h 6861173"/>
              <a:gd name="connsiteX7" fmla="*/ 12192000 w 12192987"/>
              <a:gd name="connsiteY7" fmla="*/ 6861173 h 6861173"/>
              <a:gd name="connsiteX8" fmla="*/ 0 w 12192987"/>
              <a:gd name="connsiteY8" fmla="*/ 6861173 h 6861173"/>
              <a:gd name="connsiteX9" fmla="*/ 0 w 12192987"/>
              <a:gd name="connsiteY9" fmla="*/ 3448049 h 6861173"/>
              <a:gd name="connsiteX0" fmla="*/ 0 w 12220828"/>
              <a:gd name="connsiteY0" fmla="*/ 4315974 h 6861173"/>
              <a:gd name="connsiteX1" fmla="*/ 2783741 w 12220828"/>
              <a:gd name="connsiteY1" fmla="*/ 3444874 h 6861173"/>
              <a:gd name="connsiteX2" fmla="*/ 6949341 w 12220828"/>
              <a:gd name="connsiteY2" fmla="*/ 2771775 h 6861173"/>
              <a:gd name="connsiteX3" fmla="*/ 8333641 w 12220828"/>
              <a:gd name="connsiteY3" fmla="*/ 1539875 h 6861173"/>
              <a:gd name="connsiteX4" fmla="*/ 8447941 w 12220828"/>
              <a:gd name="connsiteY4" fmla="*/ 0 h 6861173"/>
              <a:gd name="connsiteX5" fmla="*/ 12217301 w 12220828"/>
              <a:gd name="connsiteY5" fmla="*/ 635 h 6861173"/>
              <a:gd name="connsiteX6" fmla="*/ 12219841 w 12220828"/>
              <a:gd name="connsiteY6" fmla="*/ 3448049 h 6861173"/>
              <a:gd name="connsiteX7" fmla="*/ 12219841 w 12220828"/>
              <a:gd name="connsiteY7" fmla="*/ 6861173 h 6861173"/>
              <a:gd name="connsiteX8" fmla="*/ 27841 w 12220828"/>
              <a:gd name="connsiteY8" fmla="*/ 6861173 h 6861173"/>
              <a:gd name="connsiteX9" fmla="*/ 0 w 12220828"/>
              <a:gd name="connsiteY9" fmla="*/ 4315974 h 6861173"/>
              <a:gd name="connsiteX0" fmla="*/ 0 w 12220828"/>
              <a:gd name="connsiteY0" fmla="*/ 4315974 h 6861173"/>
              <a:gd name="connsiteX1" fmla="*/ 2783741 w 12220828"/>
              <a:gd name="connsiteY1" fmla="*/ 3444874 h 6861173"/>
              <a:gd name="connsiteX2" fmla="*/ 4809168 w 12220828"/>
              <a:gd name="connsiteY2" fmla="*/ 3124529 h 6861173"/>
              <a:gd name="connsiteX3" fmla="*/ 6949341 w 12220828"/>
              <a:gd name="connsiteY3" fmla="*/ 2771775 h 6861173"/>
              <a:gd name="connsiteX4" fmla="*/ 8333641 w 12220828"/>
              <a:gd name="connsiteY4" fmla="*/ 1539875 h 6861173"/>
              <a:gd name="connsiteX5" fmla="*/ 8447941 w 12220828"/>
              <a:gd name="connsiteY5" fmla="*/ 0 h 6861173"/>
              <a:gd name="connsiteX6" fmla="*/ 12217301 w 12220828"/>
              <a:gd name="connsiteY6" fmla="*/ 635 h 6861173"/>
              <a:gd name="connsiteX7" fmla="*/ 12219841 w 12220828"/>
              <a:gd name="connsiteY7" fmla="*/ 3448049 h 6861173"/>
              <a:gd name="connsiteX8" fmla="*/ 12219841 w 12220828"/>
              <a:gd name="connsiteY8" fmla="*/ 6861173 h 6861173"/>
              <a:gd name="connsiteX9" fmla="*/ 27841 w 12220828"/>
              <a:gd name="connsiteY9" fmla="*/ 6861173 h 6861173"/>
              <a:gd name="connsiteX10" fmla="*/ 0 w 12220828"/>
              <a:gd name="connsiteY10" fmla="*/ 4315974 h 6861173"/>
              <a:gd name="connsiteX0" fmla="*/ 0 w 12220828"/>
              <a:gd name="connsiteY0" fmla="*/ 4315974 h 6861173"/>
              <a:gd name="connsiteX1" fmla="*/ 2783741 w 12220828"/>
              <a:gd name="connsiteY1" fmla="*/ 3444874 h 6861173"/>
              <a:gd name="connsiteX2" fmla="*/ 4837009 w 12220828"/>
              <a:gd name="connsiteY2" fmla="*/ 3764052 h 6861173"/>
              <a:gd name="connsiteX3" fmla="*/ 6949341 w 12220828"/>
              <a:gd name="connsiteY3" fmla="*/ 2771775 h 6861173"/>
              <a:gd name="connsiteX4" fmla="*/ 8333641 w 12220828"/>
              <a:gd name="connsiteY4" fmla="*/ 1539875 h 6861173"/>
              <a:gd name="connsiteX5" fmla="*/ 8447941 w 12220828"/>
              <a:gd name="connsiteY5" fmla="*/ 0 h 6861173"/>
              <a:gd name="connsiteX6" fmla="*/ 12217301 w 12220828"/>
              <a:gd name="connsiteY6" fmla="*/ 635 h 6861173"/>
              <a:gd name="connsiteX7" fmla="*/ 12219841 w 12220828"/>
              <a:gd name="connsiteY7" fmla="*/ 3448049 h 6861173"/>
              <a:gd name="connsiteX8" fmla="*/ 12219841 w 12220828"/>
              <a:gd name="connsiteY8" fmla="*/ 6861173 h 6861173"/>
              <a:gd name="connsiteX9" fmla="*/ 27841 w 12220828"/>
              <a:gd name="connsiteY9" fmla="*/ 6861173 h 6861173"/>
              <a:gd name="connsiteX10" fmla="*/ 0 w 12220828"/>
              <a:gd name="connsiteY10" fmla="*/ 4315974 h 6861173"/>
              <a:gd name="connsiteX0" fmla="*/ 0 w 12220828"/>
              <a:gd name="connsiteY0" fmla="*/ 4315974 h 6861173"/>
              <a:gd name="connsiteX1" fmla="*/ 2783741 w 12220828"/>
              <a:gd name="connsiteY1" fmla="*/ 3444874 h 6861173"/>
              <a:gd name="connsiteX2" fmla="*/ 4837009 w 12220828"/>
              <a:gd name="connsiteY2" fmla="*/ 3764052 h 6861173"/>
              <a:gd name="connsiteX3" fmla="*/ 6949341 w 12220828"/>
              <a:gd name="connsiteY3" fmla="*/ 2771775 h 6861173"/>
              <a:gd name="connsiteX4" fmla="*/ 8491405 w 12220828"/>
              <a:gd name="connsiteY4" fmla="*/ 3093003 h 6861173"/>
              <a:gd name="connsiteX5" fmla="*/ 8447941 w 12220828"/>
              <a:gd name="connsiteY5" fmla="*/ 0 h 6861173"/>
              <a:gd name="connsiteX6" fmla="*/ 12217301 w 12220828"/>
              <a:gd name="connsiteY6" fmla="*/ 635 h 6861173"/>
              <a:gd name="connsiteX7" fmla="*/ 12219841 w 12220828"/>
              <a:gd name="connsiteY7" fmla="*/ 3448049 h 6861173"/>
              <a:gd name="connsiteX8" fmla="*/ 12219841 w 12220828"/>
              <a:gd name="connsiteY8" fmla="*/ 6861173 h 6861173"/>
              <a:gd name="connsiteX9" fmla="*/ 27841 w 12220828"/>
              <a:gd name="connsiteY9" fmla="*/ 6861173 h 6861173"/>
              <a:gd name="connsiteX10" fmla="*/ 0 w 12220828"/>
              <a:gd name="connsiteY10" fmla="*/ 4315974 h 6861173"/>
              <a:gd name="connsiteX0" fmla="*/ 0 w 12220828"/>
              <a:gd name="connsiteY0" fmla="*/ 4315339 h 6860538"/>
              <a:gd name="connsiteX1" fmla="*/ 2783741 w 12220828"/>
              <a:gd name="connsiteY1" fmla="*/ 3444239 h 6860538"/>
              <a:gd name="connsiteX2" fmla="*/ 4837009 w 12220828"/>
              <a:gd name="connsiteY2" fmla="*/ 3763417 h 6860538"/>
              <a:gd name="connsiteX3" fmla="*/ 6949341 w 12220828"/>
              <a:gd name="connsiteY3" fmla="*/ 2771140 h 6860538"/>
              <a:gd name="connsiteX4" fmla="*/ 8491405 w 12220828"/>
              <a:gd name="connsiteY4" fmla="*/ 3092368 h 6860538"/>
              <a:gd name="connsiteX5" fmla="*/ 9849253 w 12220828"/>
              <a:gd name="connsiteY5" fmla="*/ 35909 h 6860538"/>
              <a:gd name="connsiteX6" fmla="*/ 12217301 w 12220828"/>
              <a:gd name="connsiteY6" fmla="*/ 0 h 6860538"/>
              <a:gd name="connsiteX7" fmla="*/ 12219841 w 12220828"/>
              <a:gd name="connsiteY7" fmla="*/ 3447414 h 6860538"/>
              <a:gd name="connsiteX8" fmla="*/ 12219841 w 12220828"/>
              <a:gd name="connsiteY8" fmla="*/ 6860538 h 6860538"/>
              <a:gd name="connsiteX9" fmla="*/ 27841 w 12220828"/>
              <a:gd name="connsiteY9" fmla="*/ 6860538 h 6860538"/>
              <a:gd name="connsiteX10" fmla="*/ 0 w 12220828"/>
              <a:gd name="connsiteY10" fmla="*/ 4315339 h 686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20828" h="6860538">
                <a:moveTo>
                  <a:pt x="0" y="4315339"/>
                </a:moveTo>
                <a:lnTo>
                  <a:pt x="2783741" y="3444239"/>
                </a:lnTo>
                <a:lnTo>
                  <a:pt x="4837009" y="3763417"/>
                </a:lnTo>
                <a:lnTo>
                  <a:pt x="6949341" y="2771140"/>
                </a:lnTo>
                <a:lnTo>
                  <a:pt x="8491405" y="3092368"/>
                </a:lnTo>
                <a:lnTo>
                  <a:pt x="9849253" y="35909"/>
                </a:lnTo>
                <a:lnTo>
                  <a:pt x="12217301" y="0"/>
                </a:lnTo>
                <a:cubicBezTo>
                  <a:pt x="12213068" y="1169458"/>
                  <a:pt x="12224074" y="2277956"/>
                  <a:pt x="12219841" y="3447414"/>
                </a:cubicBezTo>
                <a:lnTo>
                  <a:pt x="12219841" y="6860538"/>
                </a:lnTo>
                <a:lnTo>
                  <a:pt x="27841" y="6860538"/>
                </a:lnTo>
                <a:lnTo>
                  <a:pt x="0" y="4315339"/>
                </a:lnTo>
                <a:close/>
              </a:path>
            </a:pathLst>
          </a:custGeom>
          <a:solidFill>
            <a:srgbClr val="00ABB4"/>
          </a:solidFill>
          <a:ln w="76200">
            <a:solidFill>
              <a:srgbClr val="00707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文本框 3"/>
          <p:cNvSpPr txBox="1"/>
          <p:nvPr/>
        </p:nvSpPr>
        <p:spPr>
          <a:xfrm>
            <a:off x="119633" y="4914455"/>
            <a:ext cx="1704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助管工作技巧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6742" y="3622025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u="sng" dirty="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rPr>
              <a:t>1</a:t>
            </a:r>
            <a:endParaRPr lang="zh-CN" altLang="en-US" sz="6600" u="sng" dirty="0">
              <a:solidFill>
                <a:schemeClr val="bg1"/>
              </a:solidFill>
              <a:latin typeface="汉仪细等线简" panose="02010609000101010101" pitchFamily="49" charset="-122"/>
              <a:ea typeface="汉仪细等线简" panose="02010609000101010101" pitchFamily="49" charset="-122"/>
              <a:cs typeface="Meiryo" panose="020B0604030504040204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99740" y="3622025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defRPr>
            </a:lvl1pPr>
          </a:lstStyle>
          <a:p>
            <a:r>
              <a:rPr lang="en-US" altLang="zh-CN" sz="6600" u="sng" dirty="0"/>
              <a:t>2</a:t>
            </a:r>
            <a:endParaRPr lang="zh-CN" altLang="en-US" sz="6600" u="sng" dirty="0"/>
          </a:p>
        </p:txBody>
      </p:sp>
      <p:sp>
        <p:nvSpPr>
          <p:cNvPr id="12" name="文本框 11"/>
          <p:cNvSpPr txBox="1"/>
          <p:nvPr/>
        </p:nvSpPr>
        <p:spPr>
          <a:xfrm>
            <a:off x="3338603" y="3622025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defRPr>
            </a:lvl1pPr>
          </a:lstStyle>
          <a:p>
            <a:r>
              <a:rPr lang="en-US" altLang="zh-CN" sz="6600" u="sng" dirty="0"/>
              <a:t>3</a:t>
            </a:r>
            <a:endParaRPr lang="zh-CN" altLang="en-US" sz="6600" u="sng" dirty="0"/>
          </a:p>
        </p:txBody>
      </p:sp>
      <p:sp>
        <p:nvSpPr>
          <p:cNvPr id="14" name="文本框 13"/>
          <p:cNvSpPr txBox="1"/>
          <p:nvPr/>
        </p:nvSpPr>
        <p:spPr>
          <a:xfrm>
            <a:off x="4728799" y="3622025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defRPr>
            </a:lvl1pPr>
          </a:lstStyle>
          <a:p>
            <a:r>
              <a:rPr lang="en-US" altLang="zh-CN" sz="6600" u="sng" dirty="0"/>
              <a:t>4</a:t>
            </a:r>
            <a:endParaRPr lang="zh-CN" altLang="en-US" sz="6600" u="sng" dirty="0"/>
          </a:p>
        </p:txBody>
      </p:sp>
      <p:sp>
        <p:nvSpPr>
          <p:cNvPr id="25" name="矩形 24"/>
          <p:cNvSpPr/>
          <p:nvPr/>
        </p:nvSpPr>
        <p:spPr>
          <a:xfrm>
            <a:off x="2738231" y="594539"/>
            <a:ext cx="3475368" cy="732531"/>
          </a:xfrm>
          <a:prstGeom prst="rect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文本框 25"/>
          <p:cNvSpPr txBox="1"/>
          <p:nvPr/>
        </p:nvSpPr>
        <p:spPr>
          <a:xfrm>
            <a:off x="119633" y="531477"/>
            <a:ext cx="5907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三、活动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形式及主题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458677" y="1907555"/>
            <a:ext cx="4839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主题讲座、经验分享、能力测试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必修课程、选修课程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979728" y="1813608"/>
            <a:ext cx="20442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6" r="36358"/>
          <a:stretch/>
        </p:blipFill>
        <p:spPr>
          <a:xfrm flipH="1">
            <a:off x="5379364" y="1227422"/>
            <a:ext cx="3972089" cy="490906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rot="1394734">
            <a:off x="7110934" y="792917"/>
            <a:ext cx="508949" cy="438750"/>
          </a:xfrm>
          <a:prstGeom prst="triangle">
            <a:avLst/>
          </a:prstGeom>
          <a:solidFill>
            <a:srgbClr val="007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文本框 18"/>
          <p:cNvSpPr txBox="1"/>
          <p:nvPr/>
        </p:nvSpPr>
        <p:spPr>
          <a:xfrm>
            <a:off x="1517440" y="4914455"/>
            <a:ext cx="1704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职场能力培养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894775" y="4914455"/>
            <a:ext cx="1704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专业技能培养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81372" y="4914455"/>
            <a:ext cx="1938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助管能力分级考试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15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235751"/>
              </p:ext>
            </p:extLst>
          </p:nvPr>
        </p:nvGraphicFramePr>
        <p:xfrm>
          <a:off x="648588" y="680482"/>
          <a:ext cx="7889358" cy="5925801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440624">
                  <a:extLst>
                    <a:ext uri="{9D8B030D-6E8A-4147-A177-3AD203B41FA5}">
                      <a16:colId xmlns:a16="http://schemas.microsoft.com/office/drawing/2014/main" val="1678533176"/>
                    </a:ext>
                  </a:extLst>
                </a:gridCol>
                <a:gridCol w="3032601">
                  <a:extLst>
                    <a:ext uri="{9D8B030D-6E8A-4147-A177-3AD203B41FA5}">
                      <a16:colId xmlns:a16="http://schemas.microsoft.com/office/drawing/2014/main" val="3113927272"/>
                    </a:ext>
                  </a:extLst>
                </a:gridCol>
                <a:gridCol w="1057092">
                  <a:extLst>
                    <a:ext uri="{9D8B030D-6E8A-4147-A177-3AD203B41FA5}">
                      <a16:colId xmlns:a16="http://schemas.microsoft.com/office/drawing/2014/main" val="3488953263"/>
                    </a:ext>
                  </a:extLst>
                </a:gridCol>
                <a:gridCol w="2359041">
                  <a:extLst>
                    <a:ext uri="{9D8B030D-6E8A-4147-A177-3AD203B41FA5}">
                      <a16:colId xmlns:a16="http://schemas.microsoft.com/office/drawing/2014/main" val="1422038856"/>
                    </a:ext>
                  </a:extLst>
                </a:gridCol>
              </a:tblGrid>
              <a:tr h="250514">
                <a:tc>
                  <a:txBody>
                    <a:bodyPr/>
                    <a:lstStyle/>
                    <a:p>
                      <a:pPr algn="ctr"/>
                      <a:r>
                        <a:rPr lang="zh-CN" sz="1200" dirty="0">
                          <a:effectLst/>
                        </a:rPr>
                        <a:t>时间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>
                          <a:effectLst/>
                        </a:rPr>
                        <a:t>嘉宾</a:t>
                      </a:r>
                      <a:r>
                        <a:rPr lang="en-US" sz="1200">
                          <a:effectLst/>
                        </a:rPr>
                        <a:t>+</a:t>
                      </a:r>
                      <a:r>
                        <a:rPr lang="zh-CN" sz="1200">
                          <a:effectLst/>
                        </a:rPr>
                        <a:t>内容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>
                          <a:effectLst/>
                        </a:rPr>
                        <a:t>人数规模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>
                          <a:effectLst/>
                        </a:rPr>
                        <a:t>形式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extLst>
                  <a:ext uri="{0D108BD9-81ED-4DB2-BD59-A6C34878D82A}">
                    <a16:rowId xmlns:a16="http://schemas.microsoft.com/office/drawing/2014/main" val="2274514565"/>
                  </a:ext>
                </a:extLst>
              </a:tr>
              <a:tr h="17595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  </a:t>
                      </a:r>
                      <a:r>
                        <a:rPr lang="zh-CN" sz="1200">
                          <a:effectLst/>
                        </a:rPr>
                        <a:t>主题：助管基本素养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63268"/>
                  </a:ext>
                </a:extLst>
              </a:tr>
              <a:tr h="54869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</a:t>
                      </a:r>
                      <a:r>
                        <a:rPr lang="zh-CN" sz="1200">
                          <a:effectLst/>
                        </a:rPr>
                        <a:t>月</a:t>
                      </a:r>
                      <a:r>
                        <a:rPr lang="en-US" sz="1200">
                          <a:effectLst/>
                        </a:rPr>
                        <a:t>12</a:t>
                      </a:r>
                      <a:r>
                        <a:rPr lang="zh-CN" sz="1200">
                          <a:effectLst/>
                        </a:rPr>
                        <a:t>日</a:t>
                      </a:r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zh-CN" sz="1200">
                          <a:effectLst/>
                        </a:rPr>
                        <a:t>（</a:t>
                      </a:r>
                      <a:r>
                        <a:rPr lang="en-US" sz="1200">
                          <a:effectLst/>
                        </a:rPr>
                        <a:t>9</a:t>
                      </a:r>
                      <a:r>
                        <a:rPr lang="zh-CN" sz="1200">
                          <a:effectLst/>
                        </a:rPr>
                        <a:t>：</a:t>
                      </a:r>
                      <a:r>
                        <a:rPr lang="en-US" sz="1200">
                          <a:effectLst/>
                        </a:rPr>
                        <a:t>00-10</a:t>
                      </a:r>
                      <a:r>
                        <a:rPr lang="zh-CN" sz="1200">
                          <a:effectLst/>
                        </a:rPr>
                        <a:t>：</a:t>
                      </a:r>
                      <a:r>
                        <a:rPr lang="en-US" sz="1200">
                          <a:effectLst/>
                        </a:rPr>
                        <a:t>00</a:t>
                      </a:r>
                      <a:r>
                        <a:rPr lang="zh-CN" sz="1200">
                          <a:effectLst/>
                        </a:rPr>
                        <a:t>）</a:t>
                      </a:r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zh-CN" sz="1200">
                          <a:effectLst/>
                        </a:rPr>
                        <a:t>逸夫楼</a:t>
                      </a:r>
                      <a:r>
                        <a:rPr lang="en-US" sz="1200">
                          <a:effectLst/>
                        </a:rPr>
                        <a:t>200</a:t>
                      </a:r>
                      <a:r>
                        <a:rPr lang="zh-CN" sz="1200">
                          <a:effectLst/>
                        </a:rPr>
                        <a:t>号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zh-CN" sz="1200">
                          <a:effectLst/>
                        </a:rPr>
                        <a:t>助管工作的细节</a:t>
                      </a:r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zh-CN" sz="1200">
                          <a:effectLst/>
                        </a:rPr>
                        <a:t>学生事务中心</a:t>
                      </a:r>
                      <a:r>
                        <a:rPr lang="en-US" sz="1200">
                          <a:effectLst/>
                        </a:rPr>
                        <a:t>  </a:t>
                      </a:r>
                      <a:r>
                        <a:rPr lang="zh-CN" sz="1200">
                          <a:effectLst/>
                        </a:rPr>
                        <a:t>沈燕明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200</a:t>
                      </a:r>
                      <a:r>
                        <a:rPr lang="zh-CN" sz="1200" dirty="0">
                          <a:effectLst/>
                        </a:rPr>
                        <a:t>人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>
                          <a:effectLst/>
                        </a:rPr>
                        <a:t>主题讲座</a:t>
                      </a:r>
                      <a:r>
                        <a:rPr lang="en-US" sz="1200">
                          <a:effectLst/>
                        </a:rPr>
                        <a:t>—</a:t>
                      </a:r>
                      <a:r>
                        <a:rPr lang="zh-CN" sz="1200">
                          <a:effectLst/>
                        </a:rPr>
                        <a:t>必修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extLst>
                  <a:ext uri="{0D108BD9-81ED-4DB2-BD59-A6C34878D82A}">
                    <a16:rowId xmlns:a16="http://schemas.microsoft.com/office/drawing/2014/main" val="4102017389"/>
                  </a:ext>
                </a:extLst>
              </a:tr>
              <a:tr h="54869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</a:t>
                      </a:r>
                      <a:r>
                        <a:rPr lang="zh-CN" sz="1200">
                          <a:effectLst/>
                        </a:rPr>
                        <a:t>月</a:t>
                      </a:r>
                      <a:r>
                        <a:rPr lang="en-US" sz="1200">
                          <a:effectLst/>
                        </a:rPr>
                        <a:t>12</a:t>
                      </a:r>
                      <a:r>
                        <a:rPr lang="zh-CN" sz="1200">
                          <a:effectLst/>
                        </a:rPr>
                        <a:t>日</a:t>
                      </a:r>
                      <a:endParaRPr lang="en-US" sz="1200">
                        <a:effectLst/>
                      </a:endParaRPr>
                    </a:p>
                    <a:p>
                      <a:pPr algn="l"/>
                      <a:r>
                        <a:rPr lang="zh-CN" sz="1200">
                          <a:effectLst/>
                        </a:rPr>
                        <a:t>（</a:t>
                      </a:r>
                      <a:r>
                        <a:rPr lang="en-US" sz="1200">
                          <a:effectLst/>
                        </a:rPr>
                        <a:t>10</a:t>
                      </a:r>
                      <a:r>
                        <a:rPr lang="zh-CN" sz="1200">
                          <a:effectLst/>
                        </a:rPr>
                        <a:t>：</a:t>
                      </a:r>
                      <a:r>
                        <a:rPr lang="en-US" sz="1200">
                          <a:effectLst/>
                        </a:rPr>
                        <a:t>30-11:30</a:t>
                      </a:r>
                      <a:r>
                        <a:rPr lang="zh-CN" sz="1200">
                          <a:effectLst/>
                        </a:rPr>
                        <a:t>）</a:t>
                      </a:r>
                      <a:endParaRPr lang="en-US" sz="1200">
                        <a:effectLst/>
                      </a:endParaRPr>
                    </a:p>
                    <a:p>
                      <a:pPr indent="133350" algn="l"/>
                      <a:r>
                        <a:rPr lang="zh-CN" sz="1200">
                          <a:effectLst/>
                        </a:rPr>
                        <a:t>逸夫楼</a:t>
                      </a:r>
                      <a:r>
                        <a:rPr lang="en-US" sz="1200">
                          <a:effectLst/>
                        </a:rPr>
                        <a:t>200</a:t>
                      </a:r>
                      <a:r>
                        <a:rPr lang="zh-CN" sz="1200">
                          <a:effectLst/>
                        </a:rPr>
                        <a:t>号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>
                          <a:effectLst/>
                        </a:rPr>
                        <a:t>如何找到最适合自己的助管工作 </a:t>
                      </a:r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zh-CN" sz="1200">
                          <a:effectLst/>
                        </a:rPr>
                        <a:t>学生事务中心</a:t>
                      </a:r>
                      <a:r>
                        <a:rPr lang="en-US" sz="1200">
                          <a:effectLst/>
                        </a:rPr>
                        <a:t>  </a:t>
                      </a:r>
                      <a:r>
                        <a:rPr lang="zh-CN" sz="1200">
                          <a:effectLst/>
                        </a:rPr>
                        <a:t>陈恩桃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200</a:t>
                      </a:r>
                      <a:r>
                        <a:rPr lang="zh-CN" sz="1200">
                          <a:effectLst/>
                        </a:rPr>
                        <a:t>人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>
                          <a:effectLst/>
                        </a:rPr>
                        <a:t>主题讲座</a:t>
                      </a:r>
                      <a:r>
                        <a:rPr lang="en-US" sz="1200">
                          <a:effectLst/>
                        </a:rPr>
                        <a:t>—</a:t>
                      </a:r>
                      <a:r>
                        <a:rPr lang="zh-CN" sz="1200">
                          <a:effectLst/>
                        </a:rPr>
                        <a:t>必修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extLst>
                  <a:ext uri="{0D108BD9-81ED-4DB2-BD59-A6C34878D82A}">
                    <a16:rowId xmlns:a16="http://schemas.microsoft.com/office/drawing/2014/main" val="3605023197"/>
                  </a:ext>
                </a:extLst>
              </a:tr>
              <a:tr h="52786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</a:t>
                      </a:r>
                      <a:r>
                        <a:rPr lang="zh-CN" sz="1200">
                          <a:effectLst/>
                        </a:rPr>
                        <a:t>月</a:t>
                      </a:r>
                      <a:r>
                        <a:rPr lang="en-US" sz="1200">
                          <a:effectLst/>
                        </a:rPr>
                        <a:t>20</a:t>
                      </a:r>
                      <a:r>
                        <a:rPr lang="zh-CN" sz="1200">
                          <a:effectLst/>
                        </a:rPr>
                        <a:t>日（</a:t>
                      </a:r>
                      <a:r>
                        <a:rPr lang="en-US" sz="1200">
                          <a:effectLst/>
                        </a:rPr>
                        <a:t>9</a:t>
                      </a:r>
                      <a:r>
                        <a:rPr lang="zh-CN" sz="1200">
                          <a:effectLst/>
                        </a:rPr>
                        <a:t>：</a:t>
                      </a:r>
                      <a:r>
                        <a:rPr lang="en-US" sz="1200">
                          <a:effectLst/>
                        </a:rPr>
                        <a:t>00-10</a:t>
                      </a:r>
                      <a:r>
                        <a:rPr lang="zh-CN" sz="1200">
                          <a:effectLst/>
                        </a:rPr>
                        <a:t>：</a:t>
                      </a:r>
                      <a:r>
                        <a:rPr lang="en-US" sz="1200">
                          <a:effectLst/>
                        </a:rPr>
                        <a:t>00</a:t>
                      </a:r>
                      <a:r>
                        <a:rPr lang="zh-CN" sz="1200">
                          <a:effectLst/>
                        </a:rPr>
                        <a:t>）</a:t>
                      </a:r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zh-CN" sz="1200">
                          <a:effectLst/>
                        </a:rPr>
                        <a:t>逸夫楼</a:t>
                      </a:r>
                      <a:r>
                        <a:rPr lang="en-US" sz="1200">
                          <a:effectLst/>
                        </a:rPr>
                        <a:t>200</a:t>
                      </a:r>
                      <a:r>
                        <a:rPr lang="zh-CN" sz="1200">
                          <a:effectLst/>
                        </a:rPr>
                        <a:t>号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>
                          <a:effectLst/>
                        </a:rPr>
                        <a:t>职场道德与人生发展</a:t>
                      </a:r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zh-CN" sz="1200">
                          <a:effectLst/>
                        </a:rPr>
                        <a:t>马克思主义学院</a:t>
                      </a:r>
                      <a:r>
                        <a:rPr lang="en-US" sz="1200">
                          <a:effectLst/>
                        </a:rPr>
                        <a:t>  </a:t>
                      </a:r>
                      <a:r>
                        <a:rPr lang="zh-CN" sz="1200">
                          <a:effectLst/>
                        </a:rPr>
                        <a:t>施索华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200</a:t>
                      </a:r>
                      <a:r>
                        <a:rPr lang="zh-CN" sz="1200">
                          <a:effectLst/>
                        </a:rPr>
                        <a:t>人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>
                          <a:effectLst/>
                        </a:rPr>
                        <a:t>主题讲座</a:t>
                      </a:r>
                      <a:r>
                        <a:rPr lang="en-US" sz="1200">
                          <a:effectLst/>
                        </a:rPr>
                        <a:t>—</a:t>
                      </a:r>
                      <a:r>
                        <a:rPr lang="zh-CN" sz="1200">
                          <a:effectLst/>
                        </a:rPr>
                        <a:t>必修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extLst>
                  <a:ext uri="{0D108BD9-81ED-4DB2-BD59-A6C34878D82A}">
                    <a16:rowId xmlns:a16="http://schemas.microsoft.com/office/drawing/2014/main" val="878720536"/>
                  </a:ext>
                </a:extLst>
              </a:tr>
              <a:tr h="17595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  </a:t>
                      </a:r>
                      <a:r>
                        <a:rPr lang="zh-CN" sz="1200">
                          <a:effectLst/>
                        </a:rPr>
                        <a:t>主题：职场能力培养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099395"/>
                  </a:ext>
                </a:extLst>
              </a:tr>
              <a:tr h="55454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</a:t>
                      </a:r>
                      <a:r>
                        <a:rPr lang="zh-CN" sz="1200">
                          <a:effectLst/>
                        </a:rPr>
                        <a:t>月</a:t>
                      </a:r>
                      <a:r>
                        <a:rPr lang="en-US" sz="1200">
                          <a:effectLst/>
                        </a:rPr>
                        <a:t>14</a:t>
                      </a:r>
                      <a:r>
                        <a:rPr lang="zh-CN" sz="1200">
                          <a:effectLst/>
                        </a:rPr>
                        <a:t>日</a:t>
                      </a:r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zh-CN" sz="1200">
                          <a:effectLst/>
                        </a:rPr>
                        <a:t>（</a:t>
                      </a:r>
                      <a:r>
                        <a:rPr lang="en-US" sz="1200">
                          <a:effectLst/>
                        </a:rPr>
                        <a:t>12</a:t>
                      </a:r>
                      <a:r>
                        <a:rPr lang="zh-CN" sz="1200">
                          <a:effectLst/>
                        </a:rPr>
                        <a:t>：</a:t>
                      </a:r>
                      <a:r>
                        <a:rPr lang="en-US" sz="1200">
                          <a:effectLst/>
                        </a:rPr>
                        <a:t>30-13</a:t>
                      </a:r>
                      <a:r>
                        <a:rPr lang="zh-CN" sz="1200">
                          <a:effectLst/>
                        </a:rPr>
                        <a:t>：</a:t>
                      </a:r>
                      <a:r>
                        <a:rPr lang="en-US" sz="1200">
                          <a:effectLst/>
                        </a:rPr>
                        <a:t>30</a:t>
                      </a:r>
                      <a:r>
                        <a:rPr lang="zh-CN" sz="1200">
                          <a:effectLst/>
                        </a:rPr>
                        <a:t>）</a:t>
                      </a:r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zh-CN" sz="1200">
                          <a:effectLst/>
                        </a:rPr>
                        <a:t>铁生馆</a:t>
                      </a:r>
                      <a:r>
                        <a:rPr lang="en-US" sz="1200">
                          <a:effectLst/>
                        </a:rPr>
                        <a:t>300</a:t>
                      </a:r>
                      <a:r>
                        <a:rPr lang="zh-CN" sz="1200">
                          <a:effectLst/>
                        </a:rPr>
                        <a:t>号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dirty="0">
                          <a:effectLst/>
                        </a:rPr>
                        <a:t>如何提升职场能力</a:t>
                      </a:r>
                      <a:endParaRPr lang="en-US" sz="1200" dirty="0">
                        <a:effectLst/>
                      </a:endParaRPr>
                    </a:p>
                    <a:p>
                      <a:pPr algn="ctr"/>
                      <a:r>
                        <a:rPr lang="zh-CN" sz="1200" dirty="0">
                          <a:effectLst/>
                        </a:rPr>
                        <a:t>台湾知名生涯教育专家 黄正旭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60</a:t>
                      </a:r>
                      <a:r>
                        <a:rPr lang="zh-CN" sz="1200">
                          <a:effectLst/>
                        </a:rPr>
                        <a:t>人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>
                          <a:effectLst/>
                        </a:rPr>
                        <a:t>主题讲座</a:t>
                      </a:r>
                      <a:r>
                        <a:rPr lang="en-US" sz="1200">
                          <a:effectLst/>
                        </a:rPr>
                        <a:t>—</a:t>
                      </a:r>
                      <a:r>
                        <a:rPr lang="zh-CN" sz="1200">
                          <a:effectLst/>
                        </a:rPr>
                        <a:t>选修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extLst>
                  <a:ext uri="{0D108BD9-81ED-4DB2-BD59-A6C34878D82A}">
                    <a16:rowId xmlns:a16="http://schemas.microsoft.com/office/drawing/2014/main" val="2160159168"/>
                  </a:ext>
                </a:extLst>
              </a:tr>
              <a:tr h="52786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</a:t>
                      </a:r>
                      <a:r>
                        <a:rPr lang="zh-CN" sz="1200">
                          <a:effectLst/>
                        </a:rPr>
                        <a:t>月</a:t>
                      </a:r>
                      <a:r>
                        <a:rPr lang="en-US" sz="1200">
                          <a:effectLst/>
                        </a:rPr>
                        <a:t>15</a:t>
                      </a:r>
                      <a:r>
                        <a:rPr lang="zh-CN" sz="1200">
                          <a:effectLst/>
                        </a:rPr>
                        <a:t>日</a:t>
                      </a:r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zh-CN" sz="1200">
                          <a:effectLst/>
                        </a:rPr>
                        <a:t>（</a:t>
                      </a:r>
                      <a:r>
                        <a:rPr lang="en-US" sz="1200">
                          <a:effectLst/>
                        </a:rPr>
                        <a:t>12</a:t>
                      </a:r>
                      <a:r>
                        <a:rPr lang="zh-CN" sz="1200">
                          <a:effectLst/>
                        </a:rPr>
                        <a:t>：</a:t>
                      </a:r>
                      <a:r>
                        <a:rPr lang="en-US" sz="1200">
                          <a:effectLst/>
                        </a:rPr>
                        <a:t>30-13</a:t>
                      </a:r>
                      <a:r>
                        <a:rPr lang="zh-CN" sz="1200">
                          <a:effectLst/>
                        </a:rPr>
                        <a:t>：</a:t>
                      </a:r>
                      <a:r>
                        <a:rPr lang="en-US" sz="1200">
                          <a:effectLst/>
                        </a:rPr>
                        <a:t>30</a:t>
                      </a:r>
                      <a:r>
                        <a:rPr lang="zh-CN" sz="1200">
                          <a:effectLst/>
                        </a:rPr>
                        <a:t>）</a:t>
                      </a:r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zh-CN" sz="1200">
                          <a:effectLst/>
                        </a:rPr>
                        <a:t>逸夫楼</a:t>
                      </a:r>
                      <a:r>
                        <a:rPr lang="en-US" sz="1200">
                          <a:effectLst/>
                        </a:rPr>
                        <a:t>208</a:t>
                      </a:r>
                      <a:r>
                        <a:rPr lang="zh-CN" sz="1200">
                          <a:effectLst/>
                        </a:rPr>
                        <a:t>号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dirty="0">
                          <a:effectLst/>
                        </a:rPr>
                        <a:t>公文写作技巧</a:t>
                      </a:r>
                      <a:endParaRPr lang="en-US" sz="1200" dirty="0">
                        <a:effectLst/>
                      </a:endParaRPr>
                    </a:p>
                    <a:p>
                      <a:pPr algn="ctr"/>
                      <a:r>
                        <a:rPr lang="zh-TW" sz="1200" dirty="0">
                          <a:effectLst/>
                        </a:rPr>
                        <a:t>校长办公室 </a:t>
                      </a:r>
                      <a:r>
                        <a:rPr lang="zh-CN" sz="1200" dirty="0">
                          <a:effectLst/>
                        </a:rPr>
                        <a:t>彭大银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60</a:t>
                      </a:r>
                      <a:r>
                        <a:rPr lang="zh-CN" sz="1200">
                          <a:effectLst/>
                        </a:rPr>
                        <a:t>人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dirty="0">
                          <a:effectLst/>
                        </a:rPr>
                        <a:t>主题讲座</a:t>
                      </a:r>
                      <a:r>
                        <a:rPr lang="en-US" sz="1200" dirty="0">
                          <a:effectLst/>
                        </a:rPr>
                        <a:t>—</a:t>
                      </a:r>
                      <a:r>
                        <a:rPr lang="zh-CN" sz="1200" dirty="0">
                          <a:effectLst/>
                        </a:rPr>
                        <a:t>选修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extLst>
                  <a:ext uri="{0D108BD9-81ED-4DB2-BD59-A6C34878D82A}">
                    <a16:rowId xmlns:a16="http://schemas.microsoft.com/office/drawing/2014/main" val="3793668237"/>
                  </a:ext>
                </a:extLst>
              </a:tr>
              <a:tr h="52786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</a:t>
                      </a:r>
                      <a:r>
                        <a:rPr lang="zh-CN" sz="1200">
                          <a:effectLst/>
                        </a:rPr>
                        <a:t>月</a:t>
                      </a:r>
                      <a:r>
                        <a:rPr lang="en-US" sz="1200">
                          <a:effectLst/>
                        </a:rPr>
                        <a:t>16</a:t>
                      </a:r>
                      <a:r>
                        <a:rPr lang="zh-CN" sz="1200">
                          <a:effectLst/>
                        </a:rPr>
                        <a:t>日</a:t>
                      </a:r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zh-CN" sz="1200">
                          <a:effectLst/>
                        </a:rPr>
                        <a:t>（</a:t>
                      </a:r>
                      <a:r>
                        <a:rPr lang="en-US" sz="1200">
                          <a:effectLst/>
                        </a:rPr>
                        <a:t>12</a:t>
                      </a:r>
                      <a:r>
                        <a:rPr lang="zh-CN" sz="1200">
                          <a:effectLst/>
                        </a:rPr>
                        <a:t>：</a:t>
                      </a:r>
                      <a:r>
                        <a:rPr lang="en-US" sz="1200">
                          <a:effectLst/>
                        </a:rPr>
                        <a:t>30-14</a:t>
                      </a:r>
                      <a:r>
                        <a:rPr lang="zh-CN" sz="1200">
                          <a:effectLst/>
                        </a:rPr>
                        <a:t>：</a:t>
                      </a:r>
                      <a:r>
                        <a:rPr lang="en-US" sz="1200">
                          <a:effectLst/>
                        </a:rPr>
                        <a:t>00</a:t>
                      </a:r>
                      <a:r>
                        <a:rPr lang="zh-CN" sz="1200">
                          <a:effectLst/>
                        </a:rPr>
                        <a:t>）</a:t>
                      </a:r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zh-CN" sz="1200">
                          <a:effectLst/>
                        </a:rPr>
                        <a:t>逸夫楼</a:t>
                      </a:r>
                      <a:r>
                        <a:rPr lang="en-US" sz="1200">
                          <a:effectLst/>
                        </a:rPr>
                        <a:t>208</a:t>
                      </a:r>
                      <a:r>
                        <a:rPr lang="zh-CN" sz="1200">
                          <a:effectLst/>
                        </a:rPr>
                        <a:t>号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>
                          <a:effectLst/>
                        </a:rPr>
                        <a:t>积极职场心态</a:t>
                      </a:r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zh-CN" sz="1200">
                          <a:effectLst/>
                        </a:rPr>
                        <a:t>心理咨询室</a:t>
                      </a:r>
                      <a:r>
                        <a:rPr lang="en-US" sz="1200">
                          <a:effectLst/>
                        </a:rPr>
                        <a:t>  </a:t>
                      </a:r>
                      <a:r>
                        <a:rPr lang="zh-CN" sz="1200">
                          <a:effectLst/>
                        </a:rPr>
                        <a:t>汪国琴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60</a:t>
                      </a:r>
                      <a:r>
                        <a:rPr lang="zh-CN" sz="1200">
                          <a:effectLst/>
                        </a:rPr>
                        <a:t>人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>
                          <a:effectLst/>
                        </a:rPr>
                        <a:t>团体互动式讲座</a:t>
                      </a:r>
                      <a:r>
                        <a:rPr lang="en-US" sz="1200">
                          <a:effectLst/>
                        </a:rPr>
                        <a:t>—</a:t>
                      </a:r>
                      <a:r>
                        <a:rPr lang="zh-CN" sz="1200">
                          <a:effectLst/>
                        </a:rPr>
                        <a:t>选修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extLst>
                  <a:ext uri="{0D108BD9-81ED-4DB2-BD59-A6C34878D82A}">
                    <a16:rowId xmlns:a16="http://schemas.microsoft.com/office/drawing/2014/main" val="3178412308"/>
                  </a:ext>
                </a:extLst>
              </a:tr>
              <a:tr h="175956">
                <a:tc gridSpan="4">
                  <a:txBody>
                    <a:bodyPr/>
                    <a:lstStyle/>
                    <a:p>
                      <a:pPr algn="ctr"/>
                      <a:r>
                        <a:rPr lang="zh-CN" sz="1200" kern="0">
                          <a:effectLst/>
                        </a:rPr>
                        <a:t>主题：专业技能训练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034330"/>
                  </a:ext>
                </a:extLst>
              </a:tr>
              <a:tr h="52786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</a:t>
                      </a:r>
                      <a:r>
                        <a:rPr lang="zh-CN" sz="1200">
                          <a:effectLst/>
                        </a:rPr>
                        <a:t>月</a:t>
                      </a:r>
                      <a:r>
                        <a:rPr lang="en-US" sz="1200">
                          <a:effectLst/>
                        </a:rPr>
                        <a:t>17</a:t>
                      </a:r>
                      <a:r>
                        <a:rPr lang="zh-CN" sz="1200">
                          <a:effectLst/>
                        </a:rPr>
                        <a:t>日</a:t>
                      </a:r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zh-CN" sz="1200">
                          <a:effectLst/>
                        </a:rPr>
                        <a:t>（</a:t>
                      </a:r>
                      <a:r>
                        <a:rPr lang="en-US" sz="1200">
                          <a:effectLst/>
                        </a:rPr>
                        <a:t>12</a:t>
                      </a:r>
                      <a:r>
                        <a:rPr lang="zh-CN" sz="1200">
                          <a:effectLst/>
                        </a:rPr>
                        <a:t>：</a:t>
                      </a:r>
                      <a:r>
                        <a:rPr lang="en-US" sz="1200">
                          <a:effectLst/>
                        </a:rPr>
                        <a:t>30-14</a:t>
                      </a:r>
                      <a:r>
                        <a:rPr lang="zh-CN" sz="1200">
                          <a:effectLst/>
                        </a:rPr>
                        <a:t>：</a:t>
                      </a:r>
                      <a:r>
                        <a:rPr lang="en-US" sz="1200">
                          <a:effectLst/>
                        </a:rPr>
                        <a:t>00</a:t>
                      </a:r>
                      <a:r>
                        <a:rPr lang="zh-CN" sz="1200">
                          <a:effectLst/>
                        </a:rPr>
                        <a:t>）</a:t>
                      </a:r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zh-CN" sz="1200">
                          <a:effectLst/>
                        </a:rPr>
                        <a:t>逸夫楼</a:t>
                      </a:r>
                      <a:r>
                        <a:rPr lang="en-US" sz="1200">
                          <a:effectLst/>
                        </a:rPr>
                        <a:t>208</a:t>
                      </a:r>
                      <a:r>
                        <a:rPr lang="zh-CN" sz="1200">
                          <a:effectLst/>
                        </a:rPr>
                        <a:t>号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>
                          <a:effectLst/>
                        </a:rPr>
                        <a:t>新闻稿撰写与会议摄影要求</a:t>
                      </a:r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zh-CN" sz="1200">
                          <a:effectLst/>
                        </a:rPr>
                        <a:t>南洋通讯社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60</a:t>
                      </a:r>
                      <a:r>
                        <a:rPr lang="zh-CN" sz="1200">
                          <a:effectLst/>
                        </a:rPr>
                        <a:t>人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>
                          <a:effectLst/>
                        </a:rPr>
                        <a:t>技巧培训</a:t>
                      </a:r>
                      <a:r>
                        <a:rPr lang="en-US" sz="1200">
                          <a:effectLst/>
                        </a:rPr>
                        <a:t>—</a:t>
                      </a:r>
                      <a:r>
                        <a:rPr lang="zh-CN" sz="1200">
                          <a:effectLst/>
                        </a:rPr>
                        <a:t>选修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extLst>
                  <a:ext uri="{0D108BD9-81ED-4DB2-BD59-A6C34878D82A}">
                    <a16:rowId xmlns:a16="http://schemas.microsoft.com/office/drawing/2014/main" val="4007612819"/>
                  </a:ext>
                </a:extLst>
              </a:tr>
              <a:tr h="52786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</a:t>
                      </a:r>
                      <a:r>
                        <a:rPr lang="zh-CN" sz="1200">
                          <a:effectLst/>
                        </a:rPr>
                        <a:t>月</a:t>
                      </a:r>
                      <a:r>
                        <a:rPr lang="en-US" sz="1200">
                          <a:effectLst/>
                        </a:rPr>
                        <a:t>18</a:t>
                      </a:r>
                      <a:r>
                        <a:rPr lang="zh-CN" sz="1200">
                          <a:effectLst/>
                        </a:rPr>
                        <a:t>日</a:t>
                      </a:r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zh-CN" sz="1200">
                          <a:effectLst/>
                        </a:rPr>
                        <a:t>（</a:t>
                      </a:r>
                      <a:r>
                        <a:rPr lang="en-US" sz="1200">
                          <a:effectLst/>
                        </a:rPr>
                        <a:t>12</a:t>
                      </a:r>
                      <a:r>
                        <a:rPr lang="zh-CN" sz="1200">
                          <a:effectLst/>
                        </a:rPr>
                        <a:t>：</a:t>
                      </a:r>
                      <a:r>
                        <a:rPr lang="en-US" sz="1200">
                          <a:effectLst/>
                        </a:rPr>
                        <a:t>30-14</a:t>
                      </a:r>
                      <a:r>
                        <a:rPr lang="zh-CN" sz="1200">
                          <a:effectLst/>
                        </a:rPr>
                        <a:t>：</a:t>
                      </a:r>
                      <a:r>
                        <a:rPr lang="en-US" sz="1200">
                          <a:effectLst/>
                        </a:rPr>
                        <a:t>00</a:t>
                      </a:r>
                      <a:r>
                        <a:rPr lang="zh-CN" sz="1200">
                          <a:effectLst/>
                        </a:rPr>
                        <a:t>）</a:t>
                      </a:r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zh-CN" sz="1200">
                          <a:effectLst/>
                        </a:rPr>
                        <a:t>逸夫楼</a:t>
                      </a:r>
                      <a:r>
                        <a:rPr lang="en-US" sz="1200">
                          <a:effectLst/>
                        </a:rPr>
                        <a:t>208</a:t>
                      </a:r>
                      <a:r>
                        <a:rPr lang="zh-CN" sz="1200">
                          <a:effectLst/>
                        </a:rPr>
                        <a:t>号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>
                          <a:effectLst/>
                        </a:rPr>
                        <a:t>办公软件</a:t>
                      </a:r>
                      <a:r>
                        <a:rPr lang="en-US" sz="1200">
                          <a:effectLst/>
                        </a:rPr>
                        <a:t>office</a:t>
                      </a:r>
                      <a:r>
                        <a:rPr lang="zh-CN" sz="1200">
                          <a:effectLst/>
                        </a:rPr>
                        <a:t>进阶教程</a:t>
                      </a:r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zh-CN" sz="1200">
                          <a:effectLst/>
                        </a:rPr>
                        <a:t>思政研究室 沈小丹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60</a:t>
                      </a:r>
                      <a:r>
                        <a:rPr lang="zh-CN" sz="1200">
                          <a:effectLst/>
                        </a:rPr>
                        <a:t>人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>
                          <a:effectLst/>
                        </a:rPr>
                        <a:t>技巧培训</a:t>
                      </a:r>
                      <a:r>
                        <a:rPr lang="en-US" sz="1200">
                          <a:effectLst/>
                        </a:rPr>
                        <a:t>—</a:t>
                      </a:r>
                      <a:r>
                        <a:rPr lang="zh-CN" sz="1200">
                          <a:effectLst/>
                        </a:rPr>
                        <a:t>选修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extLst>
                  <a:ext uri="{0D108BD9-81ED-4DB2-BD59-A6C34878D82A}">
                    <a16:rowId xmlns:a16="http://schemas.microsoft.com/office/drawing/2014/main" val="1062530538"/>
                  </a:ext>
                </a:extLst>
              </a:tr>
              <a:tr h="175956">
                <a:tc gridSpan="4">
                  <a:txBody>
                    <a:bodyPr/>
                    <a:lstStyle/>
                    <a:p>
                      <a:pPr algn="ctr"/>
                      <a:r>
                        <a:rPr lang="zh-CN" sz="1200" kern="0">
                          <a:effectLst/>
                        </a:rPr>
                        <a:t>主题：助管能力分级考试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656895"/>
                  </a:ext>
                </a:extLst>
              </a:tr>
              <a:tr h="52786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</a:t>
                      </a:r>
                      <a:r>
                        <a:rPr lang="zh-CN" sz="1200">
                          <a:effectLst/>
                        </a:rPr>
                        <a:t>月</a:t>
                      </a:r>
                      <a:r>
                        <a:rPr lang="en-US" sz="1200">
                          <a:effectLst/>
                        </a:rPr>
                        <a:t>20</a:t>
                      </a:r>
                      <a:r>
                        <a:rPr lang="zh-CN" sz="1200">
                          <a:effectLst/>
                        </a:rPr>
                        <a:t>日</a:t>
                      </a:r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zh-CN" sz="1200">
                          <a:effectLst/>
                        </a:rPr>
                        <a:t>（</a:t>
                      </a:r>
                      <a:r>
                        <a:rPr lang="en-US" sz="1200">
                          <a:effectLst/>
                        </a:rPr>
                        <a:t>10</a:t>
                      </a:r>
                      <a:r>
                        <a:rPr lang="zh-CN" sz="1200">
                          <a:effectLst/>
                        </a:rPr>
                        <a:t>：</a:t>
                      </a:r>
                      <a:r>
                        <a:rPr lang="en-US" sz="1200">
                          <a:effectLst/>
                        </a:rPr>
                        <a:t>30-11</a:t>
                      </a:r>
                      <a:r>
                        <a:rPr lang="zh-CN" sz="1200">
                          <a:effectLst/>
                        </a:rPr>
                        <a:t>：</a:t>
                      </a:r>
                      <a:r>
                        <a:rPr lang="en-US" sz="1200">
                          <a:effectLst/>
                        </a:rPr>
                        <a:t>30</a:t>
                      </a:r>
                      <a:r>
                        <a:rPr lang="zh-CN" sz="1200">
                          <a:effectLst/>
                        </a:rPr>
                        <a:t>）</a:t>
                      </a:r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zh-CN" sz="1200">
                          <a:effectLst/>
                        </a:rPr>
                        <a:t>逸夫楼</a:t>
                      </a:r>
                      <a:r>
                        <a:rPr lang="en-US" sz="1200">
                          <a:effectLst/>
                        </a:rPr>
                        <a:t>200</a:t>
                      </a:r>
                      <a:r>
                        <a:rPr lang="zh-CN" sz="1200">
                          <a:effectLst/>
                        </a:rPr>
                        <a:t>号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dirty="0">
                          <a:effectLst/>
                        </a:rPr>
                        <a:t>能力分级考试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200</a:t>
                      </a:r>
                      <a:r>
                        <a:rPr lang="zh-CN" sz="1200" dirty="0">
                          <a:effectLst/>
                        </a:rPr>
                        <a:t>人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dirty="0">
                          <a:effectLst/>
                        </a:rPr>
                        <a:t>考试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087" marR="46087" marT="0" marB="0" anchor="ctr"/>
                </a:tc>
                <a:extLst>
                  <a:ext uri="{0D108BD9-81ED-4DB2-BD59-A6C34878D82A}">
                    <a16:rowId xmlns:a16="http://schemas.microsoft.com/office/drawing/2014/main" val="3054598401"/>
                  </a:ext>
                </a:extLst>
              </a:tr>
            </a:tbl>
          </a:graphicData>
        </a:graphic>
      </p:graphicFrame>
      <p:sp>
        <p:nvSpPr>
          <p:cNvPr id="7" name="矩形 24"/>
          <p:cNvSpPr/>
          <p:nvPr/>
        </p:nvSpPr>
        <p:spPr>
          <a:xfrm>
            <a:off x="2698803" y="-42530"/>
            <a:ext cx="1478883" cy="732531"/>
          </a:xfrm>
          <a:prstGeom prst="rect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文本框 25"/>
          <p:cNvSpPr txBox="1"/>
          <p:nvPr/>
        </p:nvSpPr>
        <p:spPr>
          <a:xfrm>
            <a:off x="116959" y="-75258"/>
            <a:ext cx="40607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四、课程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内容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633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86" r="23922"/>
          <a:stretch/>
        </p:blipFill>
        <p:spPr>
          <a:xfrm>
            <a:off x="0" y="857250"/>
            <a:ext cx="4739489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41186" y="2367328"/>
            <a:ext cx="5668898" cy="3044643"/>
          </a:xfrm>
          <a:prstGeom prst="rect">
            <a:avLst/>
          </a:prstGeom>
          <a:solidFill>
            <a:srgbClr val="00ABB4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4837721" y="688959"/>
            <a:ext cx="3877985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同学还可以收获什么？</a:t>
            </a:r>
            <a:endParaRPr lang="en-US" altLang="zh-CN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48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五、激励措施</a:t>
            </a:r>
            <a:endParaRPr lang="en-US" altLang="zh-CN" sz="48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96"/>
          <p:cNvSpPr/>
          <p:nvPr/>
        </p:nvSpPr>
        <p:spPr>
          <a:xfrm>
            <a:off x="4251787" y="2984061"/>
            <a:ext cx="36476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培训结业证书；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岗位优先推荐，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工资最高标准（符合文件）；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月薪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绩效（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Top10%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66634" y="1778549"/>
            <a:ext cx="2483372" cy="2850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925" dirty="0"/>
              <a:t>“</a:t>
            </a:r>
          </a:p>
        </p:txBody>
      </p:sp>
      <p:sp>
        <p:nvSpPr>
          <p:cNvPr id="15" name="文本框 14"/>
          <p:cNvSpPr txBox="1"/>
          <p:nvPr/>
        </p:nvSpPr>
        <p:spPr>
          <a:xfrm rot="10800000">
            <a:off x="8197702" y="3048042"/>
            <a:ext cx="2483372" cy="2850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925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876825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" t="33084" r="1559" b="19418"/>
          <a:stretch/>
        </p:blipFill>
        <p:spPr>
          <a:xfrm>
            <a:off x="475029" y="3563711"/>
            <a:ext cx="8193942" cy="26479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60764" y="191386"/>
            <a:ext cx="2625098" cy="6322594"/>
          </a:xfrm>
          <a:prstGeom prst="rect">
            <a:avLst/>
          </a:prstGeom>
          <a:solidFill>
            <a:srgbClr val="00ABB4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6150091" y="4008331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六、宣传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800" b="1" dirty="0">
                <a:solidFill>
                  <a:srgbClr val="00E3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及报名</a:t>
            </a:r>
            <a:endParaRPr lang="en-US" altLang="zh-CN" sz="4800" b="1" dirty="0">
              <a:solidFill>
                <a:srgbClr val="00E3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96"/>
          <p:cNvSpPr/>
          <p:nvPr/>
        </p:nvSpPr>
        <p:spPr>
          <a:xfrm>
            <a:off x="265814" y="1833583"/>
            <a:ext cx="57949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宣传方式：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BBS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，人人，微信，交大司令，同去网，一起网，交大贴吧，交大勤工助学千人交流群、宿舍楼显示屏等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报名方式：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短信，邮箱，同去网，交大司令，一起网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auto">
          <a:xfrm>
            <a:off x="1051017" y="783222"/>
            <a:ext cx="1039459" cy="738017"/>
            <a:chOff x="1407" y="1098"/>
            <a:chExt cx="800" cy="568"/>
          </a:xfrm>
          <a:solidFill>
            <a:srgbClr val="00ABB4"/>
          </a:solidFill>
        </p:grpSpPr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grpSp>
        <p:nvGrpSpPr>
          <p:cNvPr id="20" name="Group 41"/>
          <p:cNvGrpSpPr>
            <a:grpSpLocks noChangeAspect="1"/>
          </p:cNvGrpSpPr>
          <p:nvPr/>
        </p:nvGrpSpPr>
        <p:grpSpPr bwMode="auto">
          <a:xfrm>
            <a:off x="2852855" y="757313"/>
            <a:ext cx="988785" cy="736717"/>
            <a:chOff x="5314" y="1097"/>
            <a:chExt cx="761" cy="567"/>
          </a:xfrm>
          <a:solidFill>
            <a:srgbClr val="00ABB4"/>
          </a:solidFill>
        </p:grpSpPr>
        <p:sp>
          <p:nvSpPr>
            <p:cNvPr id="21" name="Freeform 42"/>
            <p:cNvSpPr>
              <a:spLocks/>
            </p:cNvSpPr>
            <p:nvPr/>
          </p:nvSpPr>
          <p:spPr bwMode="auto">
            <a:xfrm>
              <a:off x="5481" y="1573"/>
              <a:ext cx="244" cy="91"/>
            </a:xfrm>
            <a:custGeom>
              <a:avLst/>
              <a:gdLst>
                <a:gd name="T0" fmla="*/ 204 w 257"/>
                <a:gd name="T1" fmla="*/ 54 h 95"/>
                <a:gd name="T2" fmla="*/ 204 w 257"/>
                <a:gd name="T3" fmla="*/ 10 h 95"/>
                <a:gd name="T4" fmla="*/ 201 w 257"/>
                <a:gd name="T5" fmla="*/ 3 h 95"/>
                <a:gd name="T6" fmla="*/ 194 w 257"/>
                <a:gd name="T7" fmla="*/ 0 h 95"/>
                <a:gd name="T8" fmla="*/ 63 w 257"/>
                <a:gd name="T9" fmla="*/ 0 h 95"/>
                <a:gd name="T10" fmla="*/ 56 w 257"/>
                <a:gd name="T11" fmla="*/ 3 h 95"/>
                <a:gd name="T12" fmla="*/ 53 w 257"/>
                <a:gd name="T13" fmla="*/ 10 h 95"/>
                <a:gd name="T14" fmla="*/ 53 w 257"/>
                <a:gd name="T15" fmla="*/ 54 h 95"/>
                <a:gd name="T16" fmla="*/ 1 w 257"/>
                <a:gd name="T17" fmla="*/ 82 h 95"/>
                <a:gd name="T18" fmla="*/ 0 w 257"/>
                <a:gd name="T19" fmla="*/ 84 h 95"/>
                <a:gd name="T20" fmla="*/ 0 w 257"/>
                <a:gd name="T21" fmla="*/ 85 h 95"/>
                <a:gd name="T22" fmla="*/ 0 w 257"/>
                <a:gd name="T23" fmla="*/ 92 h 95"/>
                <a:gd name="T24" fmla="*/ 1 w 257"/>
                <a:gd name="T25" fmla="*/ 94 h 95"/>
                <a:gd name="T26" fmla="*/ 3 w 257"/>
                <a:gd name="T27" fmla="*/ 95 h 95"/>
                <a:gd name="T28" fmla="*/ 254 w 257"/>
                <a:gd name="T29" fmla="*/ 95 h 95"/>
                <a:gd name="T30" fmla="*/ 256 w 257"/>
                <a:gd name="T31" fmla="*/ 94 h 95"/>
                <a:gd name="T32" fmla="*/ 257 w 257"/>
                <a:gd name="T33" fmla="*/ 92 h 95"/>
                <a:gd name="T34" fmla="*/ 257 w 257"/>
                <a:gd name="T35" fmla="*/ 85 h 95"/>
                <a:gd name="T36" fmla="*/ 257 w 257"/>
                <a:gd name="T37" fmla="*/ 84 h 95"/>
                <a:gd name="T38" fmla="*/ 256 w 257"/>
                <a:gd name="T39" fmla="*/ 82 h 95"/>
                <a:gd name="T40" fmla="*/ 204 w 257"/>
                <a:gd name="T41" fmla="*/ 5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7" h="95">
                  <a:moveTo>
                    <a:pt x="204" y="54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7"/>
                    <a:pt x="203" y="5"/>
                    <a:pt x="201" y="3"/>
                  </a:cubicBezTo>
                  <a:cubicBezTo>
                    <a:pt x="199" y="1"/>
                    <a:pt x="197" y="0"/>
                    <a:pt x="19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0" y="0"/>
                    <a:pt x="58" y="1"/>
                    <a:pt x="56" y="3"/>
                  </a:cubicBezTo>
                  <a:cubicBezTo>
                    <a:pt x="54" y="5"/>
                    <a:pt x="53" y="7"/>
                    <a:pt x="53" y="10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83"/>
                    <a:pt x="0" y="83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1" y="94"/>
                  </a:cubicBezTo>
                  <a:cubicBezTo>
                    <a:pt x="1" y="95"/>
                    <a:pt x="2" y="95"/>
                    <a:pt x="3" y="95"/>
                  </a:cubicBezTo>
                  <a:cubicBezTo>
                    <a:pt x="254" y="95"/>
                    <a:pt x="254" y="95"/>
                    <a:pt x="254" y="95"/>
                  </a:cubicBezTo>
                  <a:cubicBezTo>
                    <a:pt x="255" y="95"/>
                    <a:pt x="256" y="95"/>
                    <a:pt x="256" y="94"/>
                  </a:cubicBezTo>
                  <a:cubicBezTo>
                    <a:pt x="257" y="93"/>
                    <a:pt x="257" y="93"/>
                    <a:pt x="257" y="92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57" y="85"/>
                    <a:pt x="257" y="84"/>
                    <a:pt x="257" y="84"/>
                  </a:cubicBezTo>
                  <a:cubicBezTo>
                    <a:pt x="257" y="83"/>
                    <a:pt x="256" y="83"/>
                    <a:pt x="256" y="82"/>
                  </a:cubicBezTo>
                  <a:lnTo>
                    <a:pt x="204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22" name="Freeform 43"/>
            <p:cNvSpPr>
              <a:spLocks noEditPoints="1"/>
            </p:cNvSpPr>
            <p:nvPr/>
          </p:nvSpPr>
          <p:spPr bwMode="auto">
            <a:xfrm>
              <a:off x="5314" y="1172"/>
              <a:ext cx="577" cy="390"/>
            </a:xfrm>
            <a:custGeom>
              <a:avLst/>
              <a:gdLst>
                <a:gd name="T0" fmla="*/ 600 w 607"/>
                <a:gd name="T1" fmla="*/ 7 h 409"/>
                <a:gd name="T2" fmla="*/ 584 w 607"/>
                <a:gd name="T3" fmla="*/ 0 h 409"/>
                <a:gd name="T4" fmla="*/ 23 w 607"/>
                <a:gd name="T5" fmla="*/ 0 h 409"/>
                <a:gd name="T6" fmla="*/ 7 w 607"/>
                <a:gd name="T7" fmla="*/ 7 h 409"/>
                <a:gd name="T8" fmla="*/ 0 w 607"/>
                <a:gd name="T9" fmla="*/ 23 h 409"/>
                <a:gd name="T10" fmla="*/ 0 w 607"/>
                <a:gd name="T11" fmla="*/ 386 h 409"/>
                <a:gd name="T12" fmla="*/ 7 w 607"/>
                <a:gd name="T13" fmla="*/ 403 h 409"/>
                <a:gd name="T14" fmla="*/ 23 w 607"/>
                <a:gd name="T15" fmla="*/ 409 h 409"/>
                <a:gd name="T16" fmla="*/ 584 w 607"/>
                <a:gd name="T17" fmla="*/ 409 h 409"/>
                <a:gd name="T18" fmla="*/ 600 w 607"/>
                <a:gd name="T19" fmla="*/ 403 h 409"/>
                <a:gd name="T20" fmla="*/ 607 w 607"/>
                <a:gd name="T21" fmla="*/ 386 h 409"/>
                <a:gd name="T22" fmla="*/ 607 w 607"/>
                <a:gd name="T23" fmla="*/ 23 h 409"/>
                <a:gd name="T24" fmla="*/ 600 w 607"/>
                <a:gd name="T25" fmla="*/ 7 h 409"/>
                <a:gd name="T26" fmla="*/ 304 w 607"/>
                <a:gd name="T27" fmla="*/ 400 h 409"/>
                <a:gd name="T28" fmla="*/ 293 w 607"/>
                <a:gd name="T29" fmla="*/ 390 h 409"/>
                <a:gd name="T30" fmla="*/ 304 w 607"/>
                <a:gd name="T31" fmla="*/ 379 h 409"/>
                <a:gd name="T32" fmla="*/ 314 w 607"/>
                <a:gd name="T33" fmla="*/ 390 h 409"/>
                <a:gd name="T34" fmla="*/ 304 w 607"/>
                <a:gd name="T35" fmla="*/ 400 h 409"/>
                <a:gd name="T36" fmla="*/ 567 w 607"/>
                <a:gd name="T37" fmla="*/ 370 h 409"/>
                <a:gd name="T38" fmla="*/ 40 w 607"/>
                <a:gd name="T39" fmla="*/ 370 h 409"/>
                <a:gd name="T40" fmla="*/ 40 w 607"/>
                <a:gd name="T41" fmla="*/ 40 h 409"/>
                <a:gd name="T42" fmla="*/ 567 w 607"/>
                <a:gd name="T43" fmla="*/ 40 h 409"/>
                <a:gd name="T44" fmla="*/ 567 w 607"/>
                <a:gd name="T45" fmla="*/ 37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7" h="409">
                  <a:moveTo>
                    <a:pt x="600" y="7"/>
                  </a:moveTo>
                  <a:cubicBezTo>
                    <a:pt x="596" y="2"/>
                    <a:pt x="590" y="0"/>
                    <a:pt x="58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0" y="392"/>
                    <a:pt x="2" y="398"/>
                    <a:pt x="7" y="403"/>
                  </a:cubicBezTo>
                  <a:cubicBezTo>
                    <a:pt x="11" y="407"/>
                    <a:pt x="17" y="409"/>
                    <a:pt x="23" y="409"/>
                  </a:cubicBezTo>
                  <a:cubicBezTo>
                    <a:pt x="584" y="409"/>
                    <a:pt x="584" y="409"/>
                    <a:pt x="584" y="409"/>
                  </a:cubicBezTo>
                  <a:cubicBezTo>
                    <a:pt x="590" y="409"/>
                    <a:pt x="596" y="407"/>
                    <a:pt x="600" y="403"/>
                  </a:cubicBezTo>
                  <a:cubicBezTo>
                    <a:pt x="605" y="398"/>
                    <a:pt x="607" y="392"/>
                    <a:pt x="607" y="386"/>
                  </a:cubicBezTo>
                  <a:cubicBezTo>
                    <a:pt x="607" y="23"/>
                    <a:pt x="607" y="23"/>
                    <a:pt x="607" y="23"/>
                  </a:cubicBezTo>
                  <a:cubicBezTo>
                    <a:pt x="607" y="17"/>
                    <a:pt x="605" y="11"/>
                    <a:pt x="600" y="7"/>
                  </a:cubicBezTo>
                  <a:close/>
                  <a:moveTo>
                    <a:pt x="304" y="400"/>
                  </a:moveTo>
                  <a:cubicBezTo>
                    <a:pt x="298" y="400"/>
                    <a:pt x="293" y="395"/>
                    <a:pt x="293" y="390"/>
                  </a:cubicBezTo>
                  <a:cubicBezTo>
                    <a:pt x="293" y="384"/>
                    <a:pt x="298" y="379"/>
                    <a:pt x="304" y="379"/>
                  </a:cubicBezTo>
                  <a:cubicBezTo>
                    <a:pt x="309" y="379"/>
                    <a:pt x="314" y="384"/>
                    <a:pt x="314" y="390"/>
                  </a:cubicBezTo>
                  <a:cubicBezTo>
                    <a:pt x="314" y="395"/>
                    <a:pt x="309" y="400"/>
                    <a:pt x="304" y="400"/>
                  </a:cubicBezTo>
                  <a:close/>
                  <a:moveTo>
                    <a:pt x="567" y="370"/>
                  </a:moveTo>
                  <a:cubicBezTo>
                    <a:pt x="40" y="370"/>
                    <a:pt x="40" y="370"/>
                    <a:pt x="40" y="37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67" y="40"/>
                    <a:pt x="567" y="40"/>
                    <a:pt x="567" y="40"/>
                  </a:cubicBezTo>
                  <a:lnTo>
                    <a:pt x="567" y="3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23" name="Freeform 44"/>
            <p:cNvSpPr>
              <a:spLocks noEditPoints="1"/>
            </p:cNvSpPr>
            <p:nvPr/>
          </p:nvSpPr>
          <p:spPr bwMode="auto">
            <a:xfrm>
              <a:off x="5827" y="1118"/>
              <a:ext cx="227" cy="509"/>
            </a:xfrm>
            <a:custGeom>
              <a:avLst/>
              <a:gdLst>
                <a:gd name="T0" fmla="*/ 200 w 239"/>
                <a:gd name="T1" fmla="*/ 150 h 533"/>
                <a:gd name="T2" fmla="*/ 85 w 239"/>
                <a:gd name="T3" fmla="*/ 150 h 533"/>
                <a:gd name="T4" fmla="*/ 85 w 239"/>
                <a:gd name="T5" fmla="*/ 442 h 533"/>
                <a:gd name="T6" fmla="*/ 73 w 239"/>
                <a:gd name="T7" fmla="*/ 471 h 533"/>
                <a:gd name="T8" fmla="*/ 45 w 239"/>
                <a:gd name="T9" fmla="*/ 482 h 533"/>
                <a:gd name="T10" fmla="*/ 0 w 239"/>
                <a:gd name="T11" fmla="*/ 482 h 533"/>
                <a:gd name="T12" fmla="*/ 0 w 239"/>
                <a:gd name="T13" fmla="*/ 517 h 533"/>
                <a:gd name="T14" fmla="*/ 16 w 239"/>
                <a:gd name="T15" fmla="*/ 533 h 533"/>
                <a:gd name="T16" fmla="*/ 222 w 239"/>
                <a:gd name="T17" fmla="*/ 533 h 533"/>
                <a:gd name="T18" fmla="*/ 239 w 239"/>
                <a:gd name="T19" fmla="*/ 517 h 533"/>
                <a:gd name="T20" fmla="*/ 239 w 239"/>
                <a:gd name="T21" fmla="*/ 16 h 533"/>
                <a:gd name="T22" fmla="*/ 222 w 239"/>
                <a:gd name="T23" fmla="*/ 0 h 533"/>
                <a:gd name="T24" fmla="*/ 16 w 239"/>
                <a:gd name="T25" fmla="*/ 0 h 533"/>
                <a:gd name="T26" fmla="*/ 0 w 239"/>
                <a:gd name="T27" fmla="*/ 16 h 533"/>
                <a:gd name="T28" fmla="*/ 0 w 239"/>
                <a:gd name="T29" fmla="*/ 39 h 533"/>
                <a:gd name="T30" fmla="*/ 26 w 239"/>
                <a:gd name="T31" fmla="*/ 39 h 533"/>
                <a:gd name="T32" fmla="*/ 26 w 239"/>
                <a:gd name="T33" fmla="*/ 39 h 533"/>
                <a:gd name="T34" fmla="*/ 39 w 239"/>
                <a:gd name="T35" fmla="*/ 26 h 533"/>
                <a:gd name="T36" fmla="*/ 200 w 239"/>
                <a:gd name="T37" fmla="*/ 26 h 533"/>
                <a:gd name="T38" fmla="*/ 213 w 239"/>
                <a:gd name="T39" fmla="*/ 39 h 533"/>
                <a:gd name="T40" fmla="*/ 200 w 239"/>
                <a:gd name="T41" fmla="*/ 52 h 533"/>
                <a:gd name="T42" fmla="*/ 74 w 239"/>
                <a:gd name="T43" fmla="*/ 52 h 533"/>
                <a:gd name="T44" fmla="*/ 85 w 239"/>
                <a:gd name="T45" fmla="*/ 75 h 533"/>
                <a:gd name="T46" fmla="*/ 200 w 239"/>
                <a:gd name="T47" fmla="*/ 75 h 533"/>
                <a:gd name="T48" fmla="*/ 213 w 239"/>
                <a:gd name="T49" fmla="*/ 88 h 533"/>
                <a:gd name="T50" fmla="*/ 200 w 239"/>
                <a:gd name="T51" fmla="*/ 101 h 533"/>
                <a:gd name="T52" fmla="*/ 85 w 239"/>
                <a:gd name="T53" fmla="*/ 101 h 533"/>
                <a:gd name="T54" fmla="*/ 85 w 239"/>
                <a:gd name="T55" fmla="*/ 125 h 533"/>
                <a:gd name="T56" fmla="*/ 200 w 239"/>
                <a:gd name="T57" fmla="*/ 125 h 533"/>
                <a:gd name="T58" fmla="*/ 213 w 239"/>
                <a:gd name="T59" fmla="*/ 138 h 533"/>
                <a:gd name="T60" fmla="*/ 200 w 239"/>
                <a:gd name="T61" fmla="*/ 150 h 533"/>
                <a:gd name="T62" fmla="*/ 126 w 239"/>
                <a:gd name="T63" fmla="*/ 448 h 533"/>
                <a:gd name="T64" fmla="*/ 119 w 239"/>
                <a:gd name="T65" fmla="*/ 454 h 533"/>
                <a:gd name="T66" fmla="*/ 113 w 239"/>
                <a:gd name="T67" fmla="*/ 448 h 533"/>
                <a:gd name="T68" fmla="*/ 113 w 239"/>
                <a:gd name="T69" fmla="*/ 428 h 533"/>
                <a:gd name="T70" fmla="*/ 119 w 239"/>
                <a:gd name="T71" fmla="*/ 422 h 533"/>
                <a:gd name="T72" fmla="*/ 126 w 239"/>
                <a:gd name="T73" fmla="*/ 428 h 533"/>
                <a:gd name="T74" fmla="*/ 126 w 239"/>
                <a:gd name="T75" fmla="*/ 448 h 533"/>
                <a:gd name="T76" fmla="*/ 119 w 239"/>
                <a:gd name="T77" fmla="*/ 399 h 533"/>
                <a:gd name="T78" fmla="*/ 100 w 239"/>
                <a:gd name="T79" fmla="*/ 380 h 533"/>
                <a:gd name="T80" fmla="*/ 119 w 239"/>
                <a:gd name="T81" fmla="*/ 361 h 533"/>
                <a:gd name="T82" fmla="*/ 139 w 239"/>
                <a:gd name="T83" fmla="*/ 380 h 533"/>
                <a:gd name="T84" fmla="*/ 119 w 239"/>
                <a:gd name="T85" fmla="*/ 399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9" h="533">
                  <a:moveTo>
                    <a:pt x="200" y="150"/>
                  </a:moveTo>
                  <a:cubicBezTo>
                    <a:pt x="85" y="150"/>
                    <a:pt x="85" y="150"/>
                    <a:pt x="85" y="150"/>
                  </a:cubicBezTo>
                  <a:cubicBezTo>
                    <a:pt x="85" y="442"/>
                    <a:pt x="85" y="442"/>
                    <a:pt x="85" y="442"/>
                  </a:cubicBezTo>
                  <a:cubicBezTo>
                    <a:pt x="85" y="453"/>
                    <a:pt x="81" y="463"/>
                    <a:pt x="73" y="471"/>
                  </a:cubicBezTo>
                  <a:cubicBezTo>
                    <a:pt x="66" y="478"/>
                    <a:pt x="56" y="482"/>
                    <a:pt x="45" y="482"/>
                  </a:cubicBezTo>
                  <a:cubicBezTo>
                    <a:pt x="0" y="482"/>
                    <a:pt x="0" y="482"/>
                    <a:pt x="0" y="482"/>
                  </a:cubicBezTo>
                  <a:cubicBezTo>
                    <a:pt x="0" y="517"/>
                    <a:pt x="0" y="517"/>
                    <a:pt x="0" y="517"/>
                  </a:cubicBezTo>
                  <a:cubicBezTo>
                    <a:pt x="0" y="526"/>
                    <a:pt x="7" y="533"/>
                    <a:pt x="16" y="533"/>
                  </a:cubicBezTo>
                  <a:cubicBezTo>
                    <a:pt x="222" y="533"/>
                    <a:pt x="222" y="533"/>
                    <a:pt x="222" y="533"/>
                  </a:cubicBezTo>
                  <a:cubicBezTo>
                    <a:pt x="231" y="533"/>
                    <a:pt x="239" y="526"/>
                    <a:pt x="239" y="517"/>
                  </a:cubicBezTo>
                  <a:cubicBezTo>
                    <a:pt x="239" y="16"/>
                    <a:pt x="239" y="16"/>
                    <a:pt x="239" y="16"/>
                  </a:cubicBezTo>
                  <a:cubicBezTo>
                    <a:pt x="239" y="8"/>
                    <a:pt x="231" y="0"/>
                    <a:pt x="22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2"/>
                    <a:pt x="32" y="26"/>
                    <a:pt x="39" y="26"/>
                  </a:cubicBezTo>
                  <a:cubicBezTo>
                    <a:pt x="200" y="26"/>
                    <a:pt x="200" y="26"/>
                    <a:pt x="200" y="26"/>
                  </a:cubicBezTo>
                  <a:cubicBezTo>
                    <a:pt x="207" y="26"/>
                    <a:pt x="213" y="32"/>
                    <a:pt x="213" y="39"/>
                  </a:cubicBezTo>
                  <a:cubicBezTo>
                    <a:pt x="213" y="46"/>
                    <a:pt x="207" y="52"/>
                    <a:pt x="200" y="52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80" y="58"/>
                    <a:pt x="84" y="67"/>
                    <a:pt x="85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7" y="75"/>
                    <a:pt x="213" y="81"/>
                    <a:pt x="213" y="88"/>
                  </a:cubicBezTo>
                  <a:cubicBezTo>
                    <a:pt x="213" y="95"/>
                    <a:pt x="207" y="101"/>
                    <a:pt x="200" y="101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5" y="125"/>
                    <a:pt x="85" y="125"/>
                    <a:pt x="85" y="125"/>
                  </a:cubicBezTo>
                  <a:cubicBezTo>
                    <a:pt x="200" y="125"/>
                    <a:pt x="200" y="125"/>
                    <a:pt x="200" y="125"/>
                  </a:cubicBezTo>
                  <a:cubicBezTo>
                    <a:pt x="207" y="125"/>
                    <a:pt x="213" y="131"/>
                    <a:pt x="213" y="138"/>
                  </a:cubicBezTo>
                  <a:cubicBezTo>
                    <a:pt x="213" y="145"/>
                    <a:pt x="207" y="150"/>
                    <a:pt x="200" y="150"/>
                  </a:cubicBezTo>
                  <a:close/>
                  <a:moveTo>
                    <a:pt x="126" y="448"/>
                  </a:moveTo>
                  <a:cubicBezTo>
                    <a:pt x="126" y="451"/>
                    <a:pt x="123" y="454"/>
                    <a:pt x="119" y="454"/>
                  </a:cubicBezTo>
                  <a:cubicBezTo>
                    <a:pt x="116" y="454"/>
                    <a:pt x="113" y="451"/>
                    <a:pt x="113" y="448"/>
                  </a:cubicBezTo>
                  <a:cubicBezTo>
                    <a:pt x="113" y="428"/>
                    <a:pt x="113" y="428"/>
                    <a:pt x="113" y="428"/>
                  </a:cubicBezTo>
                  <a:cubicBezTo>
                    <a:pt x="113" y="425"/>
                    <a:pt x="116" y="422"/>
                    <a:pt x="119" y="422"/>
                  </a:cubicBezTo>
                  <a:cubicBezTo>
                    <a:pt x="123" y="422"/>
                    <a:pt x="126" y="425"/>
                    <a:pt x="126" y="428"/>
                  </a:cubicBezTo>
                  <a:lnTo>
                    <a:pt x="126" y="448"/>
                  </a:lnTo>
                  <a:close/>
                  <a:moveTo>
                    <a:pt x="119" y="399"/>
                  </a:moveTo>
                  <a:cubicBezTo>
                    <a:pt x="109" y="399"/>
                    <a:pt x="100" y="391"/>
                    <a:pt x="100" y="380"/>
                  </a:cubicBezTo>
                  <a:cubicBezTo>
                    <a:pt x="100" y="370"/>
                    <a:pt x="109" y="361"/>
                    <a:pt x="119" y="361"/>
                  </a:cubicBezTo>
                  <a:cubicBezTo>
                    <a:pt x="130" y="361"/>
                    <a:pt x="139" y="370"/>
                    <a:pt x="139" y="380"/>
                  </a:cubicBezTo>
                  <a:cubicBezTo>
                    <a:pt x="139" y="391"/>
                    <a:pt x="130" y="399"/>
                    <a:pt x="119" y="3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24" name="Freeform 45"/>
            <p:cNvSpPr>
              <a:spLocks/>
            </p:cNvSpPr>
            <p:nvPr/>
          </p:nvSpPr>
          <p:spPr bwMode="auto">
            <a:xfrm>
              <a:off x="5806" y="1097"/>
              <a:ext cx="269" cy="567"/>
            </a:xfrm>
            <a:custGeom>
              <a:avLst/>
              <a:gdLst>
                <a:gd name="T0" fmla="*/ 244 w 283"/>
                <a:gd name="T1" fmla="*/ 0 h 594"/>
                <a:gd name="T2" fmla="*/ 38 w 283"/>
                <a:gd name="T3" fmla="*/ 0 h 594"/>
                <a:gd name="T4" fmla="*/ 0 w 283"/>
                <a:gd name="T5" fmla="*/ 38 h 594"/>
                <a:gd name="T6" fmla="*/ 0 w 283"/>
                <a:gd name="T7" fmla="*/ 61 h 594"/>
                <a:gd name="T8" fmla="*/ 16 w 283"/>
                <a:gd name="T9" fmla="*/ 61 h 594"/>
                <a:gd name="T10" fmla="*/ 16 w 283"/>
                <a:gd name="T11" fmla="*/ 38 h 594"/>
                <a:gd name="T12" fmla="*/ 38 w 283"/>
                <a:gd name="T13" fmla="*/ 16 h 594"/>
                <a:gd name="T14" fmla="*/ 244 w 283"/>
                <a:gd name="T15" fmla="*/ 16 h 594"/>
                <a:gd name="T16" fmla="*/ 267 w 283"/>
                <a:gd name="T17" fmla="*/ 38 h 594"/>
                <a:gd name="T18" fmla="*/ 267 w 283"/>
                <a:gd name="T19" fmla="*/ 539 h 594"/>
                <a:gd name="T20" fmla="*/ 244 w 283"/>
                <a:gd name="T21" fmla="*/ 562 h 594"/>
                <a:gd name="T22" fmla="*/ 38 w 283"/>
                <a:gd name="T23" fmla="*/ 562 h 594"/>
                <a:gd name="T24" fmla="*/ 16 w 283"/>
                <a:gd name="T25" fmla="*/ 539 h 594"/>
                <a:gd name="T26" fmla="*/ 16 w 283"/>
                <a:gd name="T27" fmla="*/ 504 h 594"/>
                <a:gd name="T28" fmla="*/ 0 w 283"/>
                <a:gd name="T29" fmla="*/ 504 h 594"/>
                <a:gd name="T30" fmla="*/ 0 w 283"/>
                <a:gd name="T31" fmla="*/ 539 h 594"/>
                <a:gd name="T32" fmla="*/ 38 w 283"/>
                <a:gd name="T33" fmla="*/ 578 h 594"/>
                <a:gd name="T34" fmla="*/ 51 w 283"/>
                <a:gd name="T35" fmla="*/ 578 h 594"/>
                <a:gd name="T36" fmla="*/ 51 w 283"/>
                <a:gd name="T37" fmla="*/ 581 h 594"/>
                <a:gd name="T38" fmla="*/ 55 w 283"/>
                <a:gd name="T39" fmla="*/ 590 h 594"/>
                <a:gd name="T40" fmla="*/ 64 w 283"/>
                <a:gd name="T41" fmla="*/ 594 h 594"/>
                <a:gd name="T42" fmla="*/ 71 w 283"/>
                <a:gd name="T43" fmla="*/ 594 h 594"/>
                <a:gd name="T44" fmla="*/ 80 w 283"/>
                <a:gd name="T45" fmla="*/ 590 h 594"/>
                <a:gd name="T46" fmla="*/ 83 w 283"/>
                <a:gd name="T47" fmla="*/ 581 h 594"/>
                <a:gd name="T48" fmla="*/ 83 w 283"/>
                <a:gd name="T49" fmla="*/ 578 h 594"/>
                <a:gd name="T50" fmla="*/ 199 w 283"/>
                <a:gd name="T51" fmla="*/ 578 h 594"/>
                <a:gd name="T52" fmla="*/ 199 w 283"/>
                <a:gd name="T53" fmla="*/ 581 h 594"/>
                <a:gd name="T54" fmla="*/ 203 w 283"/>
                <a:gd name="T55" fmla="*/ 590 h 594"/>
                <a:gd name="T56" fmla="*/ 212 w 283"/>
                <a:gd name="T57" fmla="*/ 594 h 594"/>
                <a:gd name="T58" fmla="*/ 218 w 283"/>
                <a:gd name="T59" fmla="*/ 594 h 594"/>
                <a:gd name="T60" fmla="*/ 227 w 283"/>
                <a:gd name="T61" fmla="*/ 590 h 594"/>
                <a:gd name="T62" fmla="*/ 231 w 283"/>
                <a:gd name="T63" fmla="*/ 581 h 594"/>
                <a:gd name="T64" fmla="*/ 231 w 283"/>
                <a:gd name="T65" fmla="*/ 578 h 594"/>
                <a:gd name="T66" fmla="*/ 244 w 283"/>
                <a:gd name="T67" fmla="*/ 578 h 594"/>
                <a:gd name="T68" fmla="*/ 283 w 283"/>
                <a:gd name="T69" fmla="*/ 539 h 594"/>
                <a:gd name="T70" fmla="*/ 283 w 283"/>
                <a:gd name="T71" fmla="*/ 38 h 594"/>
                <a:gd name="T72" fmla="*/ 244 w 283"/>
                <a:gd name="T7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3" h="594">
                  <a:moveTo>
                    <a:pt x="244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26"/>
                    <a:pt x="26" y="16"/>
                    <a:pt x="38" y="16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57" y="16"/>
                    <a:pt x="267" y="26"/>
                    <a:pt x="267" y="38"/>
                  </a:cubicBezTo>
                  <a:cubicBezTo>
                    <a:pt x="267" y="539"/>
                    <a:pt x="267" y="539"/>
                    <a:pt x="267" y="539"/>
                  </a:cubicBezTo>
                  <a:cubicBezTo>
                    <a:pt x="267" y="552"/>
                    <a:pt x="257" y="562"/>
                    <a:pt x="244" y="562"/>
                  </a:cubicBezTo>
                  <a:cubicBezTo>
                    <a:pt x="38" y="562"/>
                    <a:pt x="38" y="562"/>
                    <a:pt x="38" y="562"/>
                  </a:cubicBezTo>
                  <a:cubicBezTo>
                    <a:pt x="26" y="562"/>
                    <a:pt x="16" y="552"/>
                    <a:pt x="16" y="539"/>
                  </a:cubicBezTo>
                  <a:cubicBezTo>
                    <a:pt x="16" y="504"/>
                    <a:pt x="16" y="504"/>
                    <a:pt x="16" y="504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0" y="560"/>
                    <a:pt x="17" y="578"/>
                    <a:pt x="38" y="578"/>
                  </a:cubicBezTo>
                  <a:cubicBezTo>
                    <a:pt x="51" y="578"/>
                    <a:pt x="51" y="578"/>
                    <a:pt x="51" y="578"/>
                  </a:cubicBezTo>
                  <a:cubicBezTo>
                    <a:pt x="51" y="581"/>
                    <a:pt x="51" y="581"/>
                    <a:pt x="51" y="581"/>
                  </a:cubicBezTo>
                  <a:cubicBezTo>
                    <a:pt x="51" y="584"/>
                    <a:pt x="53" y="588"/>
                    <a:pt x="55" y="590"/>
                  </a:cubicBezTo>
                  <a:cubicBezTo>
                    <a:pt x="58" y="593"/>
                    <a:pt x="61" y="594"/>
                    <a:pt x="64" y="594"/>
                  </a:cubicBezTo>
                  <a:cubicBezTo>
                    <a:pt x="71" y="594"/>
                    <a:pt x="71" y="594"/>
                    <a:pt x="71" y="594"/>
                  </a:cubicBezTo>
                  <a:cubicBezTo>
                    <a:pt x="74" y="594"/>
                    <a:pt x="77" y="593"/>
                    <a:pt x="80" y="590"/>
                  </a:cubicBezTo>
                  <a:cubicBezTo>
                    <a:pt x="82" y="588"/>
                    <a:pt x="83" y="584"/>
                    <a:pt x="83" y="581"/>
                  </a:cubicBezTo>
                  <a:cubicBezTo>
                    <a:pt x="83" y="578"/>
                    <a:pt x="83" y="578"/>
                    <a:pt x="83" y="578"/>
                  </a:cubicBezTo>
                  <a:cubicBezTo>
                    <a:pt x="199" y="578"/>
                    <a:pt x="199" y="578"/>
                    <a:pt x="199" y="578"/>
                  </a:cubicBezTo>
                  <a:cubicBezTo>
                    <a:pt x="199" y="581"/>
                    <a:pt x="199" y="581"/>
                    <a:pt x="199" y="581"/>
                  </a:cubicBezTo>
                  <a:cubicBezTo>
                    <a:pt x="199" y="584"/>
                    <a:pt x="200" y="588"/>
                    <a:pt x="203" y="590"/>
                  </a:cubicBezTo>
                  <a:cubicBezTo>
                    <a:pt x="205" y="593"/>
                    <a:pt x="209" y="594"/>
                    <a:pt x="212" y="594"/>
                  </a:cubicBezTo>
                  <a:cubicBezTo>
                    <a:pt x="218" y="594"/>
                    <a:pt x="218" y="594"/>
                    <a:pt x="218" y="594"/>
                  </a:cubicBezTo>
                  <a:cubicBezTo>
                    <a:pt x="222" y="594"/>
                    <a:pt x="225" y="593"/>
                    <a:pt x="227" y="590"/>
                  </a:cubicBezTo>
                  <a:cubicBezTo>
                    <a:pt x="230" y="588"/>
                    <a:pt x="231" y="584"/>
                    <a:pt x="231" y="581"/>
                  </a:cubicBezTo>
                  <a:cubicBezTo>
                    <a:pt x="231" y="578"/>
                    <a:pt x="231" y="578"/>
                    <a:pt x="231" y="578"/>
                  </a:cubicBezTo>
                  <a:cubicBezTo>
                    <a:pt x="244" y="578"/>
                    <a:pt x="244" y="578"/>
                    <a:pt x="244" y="578"/>
                  </a:cubicBezTo>
                  <a:cubicBezTo>
                    <a:pt x="266" y="578"/>
                    <a:pt x="283" y="560"/>
                    <a:pt x="283" y="539"/>
                  </a:cubicBezTo>
                  <a:cubicBezTo>
                    <a:pt x="283" y="38"/>
                    <a:pt x="283" y="38"/>
                    <a:pt x="283" y="38"/>
                  </a:cubicBezTo>
                  <a:cubicBezTo>
                    <a:pt x="283" y="17"/>
                    <a:pt x="266" y="0"/>
                    <a:pt x="2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25" name="Freeform 46"/>
            <p:cNvSpPr>
              <a:spLocks/>
            </p:cNvSpPr>
            <p:nvPr/>
          </p:nvSpPr>
          <p:spPr bwMode="auto">
            <a:xfrm>
              <a:off x="5545" y="1315"/>
              <a:ext cx="114" cy="143"/>
            </a:xfrm>
            <a:custGeom>
              <a:avLst/>
              <a:gdLst>
                <a:gd name="T0" fmla="*/ 117 w 120"/>
                <a:gd name="T1" fmla="*/ 54 h 150"/>
                <a:gd name="T2" fmla="*/ 108 w 120"/>
                <a:gd name="T3" fmla="*/ 50 h 150"/>
                <a:gd name="T4" fmla="*/ 99 w 120"/>
                <a:gd name="T5" fmla="*/ 54 h 150"/>
                <a:gd name="T6" fmla="*/ 96 w 120"/>
                <a:gd name="T7" fmla="*/ 48 h 150"/>
                <a:gd name="T8" fmla="*/ 87 w 120"/>
                <a:gd name="T9" fmla="*/ 44 h 150"/>
                <a:gd name="T10" fmla="*/ 78 w 120"/>
                <a:gd name="T11" fmla="*/ 48 h 150"/>
                <a:gd name="T12" fmla="*/ 75 w 120"/>
                <a:gd name="T13" fmla="*/ 42 h 150"/>
                <a:gd name="T14" fmla="*/ 66 w 120"/>
                <a:gd name="T15" fmla="*/ 38 h 150"/>
                <a:gd name="T16" fmla="*/ 58 w 120"/>
                <a:gd name="T17" fmla="*/ 41 h 150"/>
                <a:gd name="T18" fmla="*/ 58 w 120"/>
                <a:gd name="T19" fmla="*/ 13 h 150"/>
                <a:gd name="T20" fmla="*/ 54 w 120"/>
                <a:gd name="T21" fmla="*/ 4 h 150"/>
                <a:gd name="T22" fmla="*/ 45 w 120"/>
                <a:gd name="T23" fmla="*/ 0 h 150"/>
                <a:gd name="T24" fmla="*/ 36 w 120"/>
                <a:gd name="T25" fmla="*/ 4 h 150"/>
                <a:gd name="T26" fmla="*/ 33 w 120"/>
                <a:gd name="T27" fmla="*/ 13 h 150"/>
                <a:gd name="T28" fmla="*/ 33 w 120"/>
                <a:gd name="T29" fmla="*/ 84 h 150"/>
                <a:gd name="T30" fmla="*/ 23 w 120"/>
                <a:gd name="T31" fmla="*/ 73 h 150"/>
                <a:gd name="T32" fmla="*/ 15 w 120"/>
                <a:gd name="T33" fmla="*/ 69 h 150"/>
                <a:gd name="T34" fmla="*/ 14 w 120"/>
                <a:gd name="T35" fmla="*/ 69 h 150"/>
                <a:gd name="T36" fmla="*/ 6 w 120"/>
                <a:gd name="T37" fmla="*/ 72 h 150"/>
                <a:gd name="T38" fmla="*/ 5 w 120"/>
                <a:gd name="T39" fmla="*/ 73 h 150"/>
                <a:gd name="T40" fmla="*/ 1 w 120"/>
                <a:gd name="T41" fmla="*/ 81 h 150"/>
                <a:gd name="T42" fmla="*/ 3 w 120"/>
                <a:gd name="T43" fmla="*/ 90 h 150"/>
                <a:gd name="T44" fmla="*/ 37 w 120"/>
                <a:gd name="T45" fmla="*/ 137 h 150"/>
                <a:gd name="T46" fmla="*/ 41 w 120"/>
                <a:gd name="T47" fmla="*/ 146 h 150"/>
                <a:gd name="T48" fmla="*/ 52 w 120"/>
                <a:gd name="T49" fmla="*/ 150 h 150"/>
                <a:gd name="T50" fmla="*/ 95 w 120"/>
                <a:gd name="T51" fmla="*/ 150 h 150"/>
                <a:gd name="T52" fmla="*/ 105 w 120"/>
                <a:gd name="T53" fmla="*/ 146 h 150"/>
                <a:gd name="T54" fmla="*/ 110 w 120"/>
                <a:gd name="T55" fmla="*/ 136 h 150"/>
                <a:gd name="T56" fmla="*/ 118 w 120"/>
                <a:gd name="T57" fmla="*/ 108 h 150"/>
                <a:gd name="T58" fmla="*/ 120 w 120"/>
                <a:gd name="T59" fmla="*/ 101 h 150"/>
                <a:gd name="T60" fmla="*/ 120 w 120"/>
                <a:gd name="T61" fmla="*/ 94 h 150"/>
                <a:gd name="T62" fmla="*/ 120 w 120"/>
                <a:gd name="T63" fmla="*/ 63 h 150"/>
                <a:gd name="T64" fmla="*/ 117 w 120"/>
                <a:gd name="T65" fmla="*/ 5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" h="150">
                  <a:moveTo>
                    <a:pt x="117" y="54"/>
                  </a:moveTo>
                  <a:cubicBezTo>
                    <a:pt x="114" y="52"/>
                    <a:pt x="111" y="50"/>
                    <a:pt x="108" y="50"/>
                  </a:cubicBezTo>
                  <a:cubicBezTo>
                    <a:pt x="104" y="50"/>
                    <a:pt x="101" y="51"/>
                    <a:pt x="99" y="54"/>
                  </a:cubicBezTo>
                  <a:cubicBezTo>
                    <a:pt x="98" y="52"/>
                    <a:pt x="97" y="50"/>
                    <a:pt x="96" y="48"/>
                  </a:cubicBezTo>
                  <a:cubicBezTo>
                    <a:pt x="93" y="46"/>
                    <a:pt x="90" y="44"/>
                    <a:pt x="87" y="44"/>
                  </a:cubicBezTo>
                  <a:cubicBezTo>
                    <a:pt x="83" y="44"/>
                    <a:pt x="80" y="46"/>
                    <a:pt x="78" y="48"/>
                  </a:cubicBezTo>
                  <a:cubicBezTo>
                    <a:pt x="77" y="46"/>
                    <a:pt x="76" y="44"/>
                    <a:pt x="75" y="42"/>
                  </a:cubicBezTo>
                  <a:cubicBezTo>
                    <a:pt x="72" y="40"/>
                    <a:pt x="69" y="38"/>
                    <a:pt x="66" y="38"/>
                  </a:cubicBezTo>
                  <a:cubicBezTo>
                    <a:pt x="63" y="38"/>
                    <a:pt x="60" y="39"/>
                    <a:pt x="58" y="41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9"/>
                    <a:pt x="56" y="6"/>
                    <a:pt x="54" y="4"/>
                  </a:cubicBezTo>
                  <a:cubicBezTo>
                    <a:pt x="52" y="1"/>
                    <a:pt x="49" y="0"/>
                    <a:pt x="45" y="0"/>
                  </a:cubicBezTo>
                  <a:cubicBezTo>
                    <a:pt x="42" y="0"/>
                    <a:pt x="39" y="1"/>
                    <a:pt x="36" y="4"/>
                  </a:cubicBezTo>
                  <a:cubicBezTo>
                    <a:pt x="34" y="6"/>
                    <a:pt x="33" y="9"/>
                    <a:pt x="33" y="13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1" y="71"/>
                    <a:pt x="18" y="70"/>
                    <a:pt x="15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1" y="69"/>
                    <a:pt x="8" y="70"/>
                    <a:pt x="6" y="72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3" y="75"/>
                    <a:pt x="1" y="78"/>
                    <a:pt x="1" y="81"/>
                  </a:cubicBezTo>
                  <a:cubicBezTo>
                    <a:pt x="0" y="84"/>
                    <a:pt x="1" y="87"/>
                    <a:pt x="3" y="90"/>
                  </a:cubicBezTo>
                  <a:cubicBezTo>
                    <a:pt x="37" y="137"/>
                    <a:pt x="37" y="137"/>
                    <a:pt x="37" y="137"/>
                  </a:cubicBezTo>
                  <a:cubicBezTo>
                    <a:pt x="37" y="141"/>
                    <a:pt x="39" y="144"/>
                    <a:pt x="41" y="146"/>
                  </a:cubicBezTo>
                  <a:cubicBezTo>
                    <a:pt x="44" y="149"/>
                    <a:pt x="48" y="150"/>
                    <a:pt x="52" y="150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9" y="150"/>
                    <a:pt x="103" y="149"/>
                    <a:pt x="105" y="146"/>
                  </a:cubicBezTo>
                  <a:cubicBezTo>
                    <a:pt x="108" y="143"/>
                    <a:pt x="110" y="140"/>
                    <a:pt x="110" y="136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9" y="105"/>
                    <a:pt x="119" y="103"/>
                    <a:pt x="120" y="101"/>
                  </a:cubicBezTo>
                  <a:cubicBezTo>
                    <a:pt x="120" y="98"/>
                    <a:pt x="120" y="96"/>
                    <a:pt x="120" y="94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59"/>
                    <a:pt x="119" y="56"/>
                    <a:pt x="11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26" name="Freeform 47"/>
            <p:cNvSpPr>
              <a:spLocks noEditPoints="1"/>
            </p:cNvSpPr>
            <p:nvPr/>
          </p:nvSpPr>
          <p:spPr bwMode="auto">
            <a:xfrm>
              <a:off x="5549" y="1276"/>
              <a:ext cx="78" cy="75"/>
            </a:xfrm>
            <a:custGeom>
              <a:avLst/>
              <a:gdLst>
                <a:gd name="T0" fmla="*/ 0 w 82"/>
                <a:gd name="T1" fmla="*/ 41 h 79"/>
                <a:gd name="T2" fmla="*/ 41 w 82"/>
                <a:gd name="T3" fmla="*/ 0 h 79"/>
                <a:gd name="T4" fmla="*/ 82 w 82"/>
                <a:gd name="T5" fmla="*/ 41 h 79"/>
                <a:gd name="T6" fmla="*/ 62 w 82"/>
                <a:gd name="T7" fmla="*/ 76 h 79"/>
                <a:gd name="T8" fmla="*/ 62 w 82"/>
                <a:gd name="T9" fmla="*/ 76 h 79"/>
                <a:gd name="T10" fmla="*/ 57 w 82"/>
                <a:gd name="T11" fmla="*/ 77 h 79"/>
                <a:gd name="T12" fmla="*/ 57 w 82"/>
                <a:gd name="T13" fmla="*/ 70 h 79"/>
                <a:gd name="T14" fmla="*/ 74 w 82"/>
                <a:gd name="T15" fmla="*/ 41 h 79"/>
                <a:gd name="T16" fmla="*/ 41 w 82"/>
                <a:gd name="T17" fmla="*/ 8 h 79"/>
                <a:gd name="T18" fmla="*/ 8 w 82"/>
                <a:gd name="T19" fmla="*/ 41 h 79"/>
                <a:gd name="T20" fmla="*/ 25 w 82"/>
                <a:gd name="T21" fmla="*/ 70 h 79"/>
                <a:gd name="T22" fmla="*/ 25 w 82"/>
                <a:gd name="T23" fmla="*/ 79 h 79"/>
                <a:gd name="T24" fmla="*/ 0 w 82"/>
                <a:gd name="T25" fmla="*/ 41 h 79"/>
                <a:gd name="T26" fmla="*/ 63 w 82"/>
                <a:gd name="T27" fmla="*/ 41 h 79"/>
                <a:gd name="T28" fmla="*/ 41 w 82"/>
                <a:gd name="T29" fmla="*/ 19 h 79"/>
                <a:gd name="T30" fmla="*/ 19 w 82"/>
                <a:gd name="T31" fmla="*/ 41 h 79"/>
                <a:gd name="T32" fmla="*/ 25 w 82"/>
                <a:gd name="T33" fmla="*/ 56 h 79"/>
                <a:gd name="T34" fmla="*/ 25 w 82"/>
                <a:gd name="T35" fmla="*/ 54 h 79"/>
                <a:gd name="T36" fmla="*/ 27 w 82"/>
                <a:gd name="T37" fmla="*/ 46 h 79"/>
                <a:gd name="T38" fmla="*/ 26 w 82"/>
                <a:gd name="T39" fmla="*/ 41 h 79"/>
                <a:gd name="T40" fmla="*/ 41 w 82"/>
                <a:gd name="T41" fmla="*/ 26 h 79"/>
                <a:gd name="T42" fmla="*/ 56 w 82"/>
                <a:gd name="T43" fmla="*/ 41 h 79"/>
                <a:gd name="T44" fmla="*/ 55 w 82"/>
                <a:gd name="T45" fmla="*/ 46 h 79"/>
                <a:gd name="T46" fmla="*/ 57 w 82"/>
                <a:gd name="T47" fmla="*/ 54 h 79"/>
                <a:gd name="T48" fmla="*/ 57 w 82"/>
                <a:gd name="T49" fmla="*/ 57 h 79"/>
                <a:gd name="T50" fmla="*/ 63 w 82"/>
                <a:gd name="T51" fmla="*/ 4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79">
                  <a:moveTo>
                    <a:pt x="0" y="41"/>
                  </a:moveTo>
                  <a:cubicBezTo>
                    <a:pt x="0" y="18"/>
                    <a:pt x="19" y="0"/>
                    <a:pt x="41" y="0"/>
                  </a:cubicBezTo>
                  <a:cubicBezTo>
                    <a:pt x="64" y="0"/>
                    <a:pt x="82" y="18"/>
                    <a:pt x="82" y="41"/>
                  </a:cubicBezTo>
                  <a:cubicBezTo>
                    <a:pt x="82" y="56"/>
                    <a:pt x="74" y="69"/>
                    <a:pt x="62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0" y="76"/>
                    <a:pt x="59" y="76"/>
                    <a:pt x="57" y="77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67" y="64"/>
                    <a:pt x="74" y="54"/>
                    <a:pt x="74" y="41"/>
                  </a:cubicBezTo>
                  <a:cubicBezTo>
                    <a:pt x="74" y="23"/>
                    <a:pt x="60" y="8"/>
                    <a:pt x="41" y="8"/>
                  </a:cubicBezTo>
                  <a:cubicBezTo>
                    <a:pt x="23" y="8"/>
                    <a:pt x="8" y="23"/>
                    <a:pt x="8" y="41"/>
                  </a:cubicBezTo>
                  <a:cubicBezTo>
                    <a:pt x="8" y="54"/>
                    <a:pt x="15" y="64"/>
                    <a:pt x="25" y="7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11" y="72"/>
                    <a:pt x="0" y="58"/>
                    <a:pt x="0" y="41"/>
                  </a:cubicBezTo>
                  <a:close/>
                  <a:moveTo>
                    <a:pt x="63" y="41"/>
                  </a:moveTo>
                  <a:cubicBezTo>
                    <a:pt x="63" y="29"/>
                    <a:pt x="53" y="19"/>
                    <a:pt x="41" y="19"/>
                  </a:cubicBezTo>
                  <a:cubicBezTo>
                    <a:pt x="29" y="19"/>
                    <a:pt x="19" y="29"/>
                    <a:pt x="19" y="41"/>
                  </a:cubicBezTo>
                  <a:cubicBezTo>
                    <a:pt x="19" y="47"/>
                    <a:pt x="21" y="52"/>
                    <a:pt x="25" y="56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1"/>
                    <a:pt x="26" y="48"/>
                    <a:pt x="27" y="46"/>
                  </a:cubicBezTo>
                  <a:cubicBezTo>
                    <a:pt x="27" y="44"/>
                    <a:pt x="26" y="43"/>
                    <a:pt x="26" y="41"/>
                  </a:cubicBezTo>
                  <a:cubicBezTo>
                    <a:pt x="26" y="33"/>
                    <a:pt x="33" y="26"/>
                    <a:pt x="41" y="26"/>
                  </a:cubicBezTo>
                  <a:cubicBezTo>
                    <a:pt x="49" y="26"/>
                    <a:pt x="56" y="33"/>
                    <a:pt x="56" y="41"/>
                  </a:cubicBezTo>
                  <a:cubicBezTo>
                    <a:pt x="56" y="43"/>
                    <a:pt x="56" y="44"/>
                    <a:pt x="55" y="46"/>
                  </a:cubicBezTo>
                  <a:cubicBezTo>
                    <a:pt x="56" y="48"/>
                    <a:pt x="57" y="51"/>
                    <a:pt x="57" y="54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1" y="53"/>
                    <a:pt x="63" y="47"/>
                    <a:pt x="6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grpSp>
        <p:nvGrpSpPr>
          <p:cNvPr id="27" name="Group 108"/>
          <p:cNvGrpSpPr>
            <a:grpSpLocks noChangeAspect="1"/>
          </p:cNvGrpSpPr>
          <p:nvPr/>
        </p:nvGrpSpPr>
        <p:grpSpPr bwMode="auto">
          <a:xfrm>
            <a:off x="4883924" y="777163"/>
            <a:ext cx="424880" cy="734118"/>
            <a:chOff x="1657" y="2103"/>
            <a:chExt cx="327" cy="565"/>
          </a:xfrm>
          <a:solidFill>
            <a:srgbClr val="00ABB4"/>
          </a:solidFill>
        </p:grpSpPr>
        <p:sp>
          <p:nvSpPr>
            <p:cNvPr id="28" name="Freeform 109"/>
            <p:cNvSpPr>
              <a:spLocks noEditPoints="1"/>
            </p:cNvSpPr>
            <p:nvPr/>
          </p:nvSpPr>
          <p:spPr bwMode="auto">
            <a:xfrm>
              <a:off x="1657" y="2103"/>
              <a:ext cx="327" cy="565"/>
            </a:xfrm>
            <a:custGeom>
              <a:avLst/>
              <a:gdLst>
                <a:gd name="T0" fmla="*/ 406 w 462"/>
                <a:gd name="T1" fmla="*/ 0 h 800"/>
                <a:gd name="T2" fmla="*/ 56 w 462"/>
                <a:gd name="T3" fmla="*/ 0 h 800"/>
                <a:gd name="T4" fmla="*/ 0 w 462"/>
                <a:gd name="T5" fmla="*/ 56 h 800"/>
                <a:gd name="T6" fmla="*/ 0 w 462"/>
                <a:gd name="T7" fmla="*/ 744 h 800"/>
                <a:gd name="T8" fmla="*/ 56 w 462"/>
                <a:gd name="T9" fmla="*/ 800 h 800"/>
                <a:gd name="T10" fmla="*/ 406 w 462"/>
                <a:gd name="T11" fmla="*/ 800 h 800"/>
                <a:gd name="T12" fmla="*/ 462 w 462"/>
                <a:gd name="T13" fmla="*/ 744 h 800"/>
                <a:gd name="T14" fmla="*/ 462 w 462"/>
                <a:gd name="T15" fmla="*/ 56 h 800"/>
                <a:gd name="T16" fmla="*/ 406 w 462"/>
                <a:gd name="T17" fmla="*/ 0 h 800"/>
                <a:gd name="T18" fmla="*/ 451 w 462"/>
                <a:gd name="T19" fmla="*/ 744 h 800"/>
                <a:gd name="T20" fmla="*/ 406 w 462"/>
                <a:gd name="T21" fmla="*/ 789 h 800"/>
                <a:gd name="T22" fmla="*/ 56 w 462"/>
                <a:gd name="T23" fmla="*/ 789 h 800"/>
                <a:gd name="T24" fmla="*/ 11 w 462"/>
                <a:gd name="T25" fmla="*/ 744 h 800"/>
                <a:gd name="T26" fmla="*/ 11 w 462"/>
                <a:gd name="T27" fmla="*/ 56 h 800"/>
                <a:gd name="T28" fmla="*/ 56 w 462"/>
                <a:gd name="T29" fmla="*/ 11 h 800"/>
                <a:gd name="T30" fmla="*/ 406 w 462"/>
                <a:gd name="T31" fmla="*/ 11 h 800"/>
                <a:gd name="T32" fmla="*/ 451 w 462"/>
                <a:gd name="T33" fmla="*/ 56 h 800"/>
                <a:gd name="T34" fmla="*/ 451 w 462"/>
                <a:gd name="T35" fmla="*/ 744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2" h="800">
                  <a:moveTo>
                    <a:pt x="40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744"/>
                    <a:pt x="0" y="744"/>
                    <a:pt x="0" y="744"/>
                  </a:cubicBezTo>
                  <a:cubicBezTo>
                    <a:pt x="0" y="775"/>
                    <a:pt x="25" y="800"/>
                    <a:pt x="56" y="800"/>
                  </a:cubicBezTo>
                  <a:cubicBezTo>
                    <a:pt x="406" y="800"/>
                    <a:pt x="406" y="800"/>
                    <a:pt x="406" y="800"/>
                  </a:cubicBezTo>
                  <a:cubicBezTo>
                    <a:pt x="437" y="800"/>
                    <a:pt x="462" y="775"/>
                    <a:pt x="462" y="744"/>
                  </a:cubicBezTo>
                  <a:cubicBezTo>
                    <a:pt x="462" y="56"/>
                    <a:pt x="462" y="56"/>
                    <a:pt x="462" y="56"/>
                  </a:cubicBezTo>
                  <a:cubicBezTo>
                    <a:pt x="462" y="25"/>
                    <a:pt x="437" y="0"/>
                    <a:pt x="406" y="0"/>
                  </a:cubicBezTo>
                  <a:close/>
                  <a:moveTo>
                    <a:pt x="451" y="744"/>
                  </a:moveTo>
                  <a:cubicBezTo>
                    <a:pt x="451" y="769"/>
                    <a:pt x="431" y="789"/>
                    <a:pt x="406" y="789"/>
                  </a:cubicBezTo>
                  <a:cubicBezTo>
                    <a:pt x="56" y="789"/>
                    <a:pt x="56" y="789"/>
                    <a:pt x="56" y="789"/>
                  </a:cubicBezTo>
                  <a:cubicBezTo>
                    <a:pt x="31" y="789"/>
                    <a:pt x="11" y="769"/>
                    <a:pt x="11" y="744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31"/>
                    <a:pt x="31" y="11"/>
                    <a:pt x="56" y="11"/>
                  </a:cubicBezTo>
                  <a:cubicBezTo>
                    <a:pt x="406" y="11"/>
                    <a:pt x="406" y="11"/>
                    <a:pt x="406" y="11"/>
                  </a:cubicBezTo>
                  <a:cubicBezTo>
                    <a:pt x="431" y="11"/>
                    <a:pt x="451" y="31"/>
                    <a:pt x="451" y="56"/>
                  </a:cubicBezTo>
                  <a:lnTo>
                    <a:pt x="451" y="7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29" name="Freeform 110"/>
            <p:cNvSpPr>
              <a:spLocks noEditPoints="1"/>
            </p:cNvSpPr>
            <p:nvPr/>
          </p:nvSpPr>
          <p:spPr bwMode="auto">
            <a:xfrm>
              <a:off x="1670" y="2116"/>
              <a:ext cx="300" cy="539"/>
            </a:xfrm>
            <a:custGeom>
              <a:avLst/>
              <a:gdLst>
                <a:gd name="T0" fmla="*/ 387 w 424"/>
                <a:gd name="T1" fmla="*/ 0 h 762"/>
                <a:gd name="T2" fmla="*/ 286 w 424"/>
                <a:gd name="T3" fmla="*/ 0 h 762"/>
                <a:gd name="T4" fmla="*/ 286 w 424"/>
                <a:gd name="T5" fmla="*/ 7 h 762"/>
                <a:gd name="T6" fmla="*/ 283 w 424"/>
                <a:gd name="T7" fmla="*/ 15 h 762"/>
                <a:gd name="T8" fmla="*/ 275 w 424"/>
                <a:gd name="T9" fmla="*/ 18 h 762"/>
                <a:gd name="T10" fmla="*/ 149 w 424"/>
                <a:gd name="T11" fmla="*/ 18 h 762"/>
                <a:gd name="T12" fmla="*/ 141 w 424"/>
                <a:gd name="T13" fmla="*/ 15 h 762"/>
                <a:gd name="T14" fmla="*/ 138 w 424"/>
                <a:gd name="T15" fmla="*/ 7 h 762"/>
                <a:gd name="T16" fmla="*/ 138 w 424"/>
                <a:gd name="T17" fmla="*/ 0 h 762"/>
                <a:gd name="T18" fmla="*/ 37 w 424"/>
                <a:gd name="T19" fmla="*/ 0 h 762"/>
                <a:gd name="T20" fmla="*/ 0 w 424"/>
                <a:gd name="T21" fmla="*/ 37 h 762"/>
                <a:gd name="T22" fmla="*/ 0 w 424"/>
                <a:gd name="T23" fmla="*/ 725 h 762"/>
                <a:gd name="T24" fmla="*/ 37 w 424"/>
                <a:gd name="T25" fmla="*/ 762 h 762"/>
                <a:gd name="T26" fmla="*/ 387 w 424"/>
                <a:gd name="T27" fmla="*/ 762 h 762"/>
                <a:gd name="T28" fmla="*/ 424 w 424"/>
                <a:gd name="T29" fmla="*/ 725 h 762"/>
                <a:gd name="T30" fmla="*/ 424 w 424"/>
                <a:gd name="T31" fmla="*/ 37 h 762"/>
                <a:gd name="T32" fmla="*/ 387 w 424"/>
                <a:gd name="T33" fmla="*/ 0 h 762"/>
                <a:gd name="T34" fmla="*/ 82 w 424"/>
                <a:gd name="T35" fmla="*/ 30 h 762"/>
                <a:gd name="T36" fmla="*/ 95 w 424"/>
                <a:gd name="T37" fmla="*/ 44 h 762"/>
                <a:gd name="T38" fmla="*/ 82 w 424"/>
                <a:gd name="T39" fmla="*/ 57 h 762"/>
                <a:gd name="T40" fmla="*/ 69 w 424"/>
                <a:gd name="T41" fmla="*/ 44 h 762"/>
                <a:gd name="T42" fmla="*/ 82 w 424"/>
                <a:gd name="T43" fmla="*/ 30 h 762"/>
                <a:gd name="T44" fmla="*/ 212 w 424"/>
                <a:gd name="T45" fmla="*/ 749 h 762"/>
                <a:gd name="T46" fmla="*/ 185 w 424"/>
                <a:gd name="T47" fmla="*/ 723 h 762"/>
                <a:gd name="T48" fmla="*/ 212 w 424"/>
                <a:gd name="T49" fmla="*/ 696 h 762"/>
                <a:gd name="T50" fmla="*/ 239 w 424"/>
                <a:gd name="T51" fmla="*/ 723 h 762"/>
                <a:gd name="T52" fmla="*/ 212 w 424"/>
                <a:gd name="T53" fmla="*/ 749 h 762"/>
                <a:gd name="T54" fmla="*/ 398 w 424"/>
                <a:gd name="T55" fmla="*/ 683 h 762"/>
                <a:gd name="T56" fmla="*/ 26 w 424"/>
                <a:gd name="T57" fmla="*/ 683 h 762"/>
                <a:gd name="T58" fmla="*/ 26 w 424"/>
                <a:gd name="T59" fmla="*/ 88 h 762"/>
                <a:gd name="T60" fmla="*/ 398 w 424"/>
                <a:gd name="T61" fmla="*/ 88 h 762"/>
                <a:gd name="T62" fmla="*/ 398 w 424"/>
                <a:gd name="T63" fmla="*/ 683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4" h="762">
                  <a:moveTo>
                    <a:pt x="387" y="0"/>
                  </a:moveTo>
                  <a:cubicBezTo>
                    <a:pt x="286" y="0"/>
                    <a:pt x="286" y="0"/>
                    <a:pt x="286" y="0"/>
                  </a:cubicBezTo>
                  <a:cubicBezTo>
                    <a:pt x="286" y="7"/>
                    <a:pt x="286" y="7"/>
                    <a:pt x="286" y="7"/>
                  </a:cubicBezTo>
                  <a:cubicBezTo>
                    <a:pt x="286" y="10"/>
                    <a:pt x="285" y="13"/>
                    <a:pt x="283" y="15"/>
                  </a:cubicBezTo>
                  <a:cubicBezTo>
                    <a:pt x="281" y="17"/>
                    <a:pt x="278" y="18"/>
                    <a:pt x="275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6" y="18"/>
                    <a:pt x="143" y="17"/>
                    <a:pt x="141" y="15"/>
                  </a:cubicBezTo>
                  <a:cubicBezTo>
                    <a:pt x="139" y="13"/>
                    <a:pt x="138" y="10"/>
                    <a:pt x="138" y="7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46"/>
                    <a:pt x="17" y="762"/>
                    <a:pt x="37" y="762"/>
                  </a:cubicBezTo>
                  <a:cubicBezTo>
                    <a:pt x="387" y="762"/>
                    <a:pt x="387" y="762"/>
                    <a:pt x="387" y="762"/>
                  </a:cubicBezTo>
                  <a:cubicBezTo>
                    <a:pt x="407" y="762"/>
                    <a:pt x="424" y="746"/>
                    <a:pt x="424" y="725"/>
                  </a:cubicBezTo>
                  <a:cubicBezTo>
                    <a:pt x="424" y="37"/>
                    <a:pt x="424" y="37"/>
                    <a:pt x="424" y="37"/>
                  </a:cubicBezTo>
                  <a:cubicBezTo>
                    <a:pt x="424" y="16"/>
                    <a:pt x="407" y="0"/>
                    <a:pt x="387" y="0"/>
                  </a:cubicBezTo>
                  <a:close/>
                  <a:moveTo>
                    <a:pt x="82" y="30"/>
                  </a:moveTo>
                  <a:cubicBezTo>
                    <a:pt x="89" y="30"/>
                    <a:pt x="95" y="36"/>
                    <a:pt x="95" y="44"/>
                  </a:cubicBezTo>
                  <a:cubicBezTo>
                    <a:pt x="95" y="51"/>
                    <a:pt x="89" y="57"/>
                    <a:pt x="82" y="57"/>
                  </a:cubicBezTo>
                  <a:cubicBezTo>
                    <a:pt x="74" y="57"/>
                    <a:pt x="69" y="51"/>
                    <a:pt x="69" y="44"/>
                  </a:cubicBezTo>
                  <a:cubicBezTo>
                    <a:pt x="69" y="36"/>
                    <a:pt x="74" y="30"/>
                    <a:pt x="82" y="30"/>
                  </a:cubicBezTo>
                  <a:close/>
                  <a:moveTo>
                    <a:pt x="212" y="749"/>
                  </a:moveTo>
                  <a:cubicBezTo>
                    <a:pt x="197" y="749"/>
                    <a:pt x="185" y="737"/>
                    <a:pt x="185" y="723"/>
                  </a:cubicBezTo>
                  <a:cubicBezTo>
                    <a:pt x="185" y="708"/>
                    <a:pt x="197" y="696"/>
                    <a:pt x="212" y="696"/>
                  </a:cubicBezTo>
                  <a:cubicBezTo>
                    <a:pt x="227" y="696"/>
                    <a:pt x="239" y="708"/>
                    <a:pt x="239" y="723"/>
                  </a:cubicBezTo>
                  <a:cubicBezTo>
                    <a:pt x="239" y="737"/>
                    <a:pt x="227" y="749"/>
                    <a:pt x="212" y="749"/>
                  </a:cubicBezTo>
                  <a:close/>
                  <a:moveTo>
                    <a:pt x="398" y="683"/>
                  </a:moveTo>
                  <a:cubicBezTo>
                    <a:pt x="26" y="683"/>
                    <a:pt x="26" y="683"/>
                    <a:pt x="26" y="683"/>
                  </a:cubicBezTo>
                  <a:cubicBezTo>
                    <a:pt x="26" y="88"/>
                    <a:pt x="26" y="88"/>
                    <a:pt x="26" y="88"/>
                  </a:cubicBezTo>
                  <a:cubicBezTo>
                    <a:pt x="398" y="88"/>
                    <a:pt x="398" y="88"/>
                    <a:pt x="398" y="88"/>
                  </a:cubicBezTo>
                  <a:cubicBezTo>
                    <a:pt x="398" y="683"/>
                    <a:pt x="398" y="683"/>
                    <a:pt x="398" y="6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629724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1116"/>
            <a:ext cx="9144000" cy="530010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589638" y="1081077"/>
            <a:ext cx="1343994" cy="625285"/>
          </a:xfrm>
          <a:prstGeom prst="rect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文本框 16"/>
          <p:cNvSpPr txBox="1"/>
          <p:nvPr/>
        </p:nvSpPr>
        <p:spPr>
          <a:xfrm>
            <a:off x="5113674" y="975155"/>
            <a:ext cx="381867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七、活动 </a:t>
            </a:r>
            <a:r>
              <a:rPr lang="zh-CN" altLang="en-US" sz="4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4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直角三角形 2"/>
          <p:cNvSpPr/>
          <p:nvPr/>
        </p:nvSpPr>
        <p:spPr>
          <a:xfrm flipH="1">
            <a:off x="5029200" y="3419475"/>
            <a:ext cx="4114800" cy="2581275"/>
          </a:xfrm>
          <a:prstGeom prst="rtTriangle">
            <a:avLst/>
          </a:prstGeom>
          <a:solidFill>
            <a:srgbClr val="00ABB4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Rectangle 96"/>
          <p:cNvSpPr/>
          <p:nvPr/>
        </p:nvSpPr>
        <p:spPr>
          <a:xfrm>
            <a:off x="148856" y="6142619"/>
            <a:ext cx="85804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陈恩桃老师分享经验，为学生如何申请岗位提出了贴心建议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6888071" y="1813608"/>
            <a:ext cx="20442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87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691116"/>
            <a:ext cx="9144000" cy="530010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589638" y="1081077"/>
            <a:ext cx="1343994" cy="6252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文本框 16"/>
          <p:cNvSpPr txBox="1"/>
          <p:nvPr/>
        </p:nvSpPr>
        <p:spPr>
          <a:xfrm>
            <a:off x="5177263" y="975155"/>
            <a:ext cx="381867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七、活动</a:t>
            </a:r>
            <a:r>
              <a:rPr lang="zh-CN" altLang="en-US" sz="45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4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直角三角形 2"/>
          <p:cNvSpPr/>
          <p:nvPr/>
        </p:nvSpPr>
        <p:spPr>
          <a:xfrm flipH="1">
            <a:off x="5029200" y="3419475"/>
            <a:ext cx="4114800" cy="2581275"/>
          </a:xfrm>
          <a:prstGeom prst="rtTriangl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Rectangle 96"/>
          <p:cNvSpPr/>
          <p:nvPr/>
        </p:nvSpPr>
        <p:spPr>
          <a:xfrm>
            <a:off x="148856" y="6142619"/>
            <a:ext cx="85804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如何撰写新闻稿、会议摄影技巧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6888071" y="1813608"/>
            <a:ext cx="20442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65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764</TotalTime>
  <Words>886</Words>
  <Application>Microsoft Office PowerPoint</Application>
  <PresentationFormat>On-screen Show (4:3)</PresentationFormat>
  <Paragraphs>136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Meiryo</vt:lpstr>
      <vt:lpstr>新細明體</vt:lpstr>
      <vt:lpstr>Roboto Cn</vt:lpstr>
      <vt:lpstr>微软雅黑</vt:lpstr>
      <vt:lpstr>汉仪细等线简</vt:lpstr>
      <vt:lpstr>等线</vt:lpstr>
      <vt:lpstr>Arial</vt:lpstr>
      <vt:lpstr>Calibri</vt:lpstr>
      <vt:lpstr>Calibri Light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zhou haiqiong90</cp:lastModifiedBy>
  <cp:revision>169</cp:revision>
  <dcterms:created xsi:type="dcterms:W3CDTF">2016-03-06T12:02:16Z</dcterms:created>
  <dcterms:modified xsi:type="dcterms:W3CDTF">2016-05-24T17:19:26Z</dcterms:modified>
</cp:coreProperties>
</file>